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3"/>
    <p:restoredTop sz="94671"/>
  </p:normalViewPr>
  <p:slideViewPr>
    <p:cSldViewPr>
      <p:cViewPr varScale="1">
        <p:scale>
          <a:sx n="88" d="100"/>
          <a:sy n="88" d="100"/>
        </p:scale>
        <p:origin x="-1800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1">
                <a:solidFill>
                  <a:schemeClr val="tx1"/>
                </a:solidFill>
                <a:latin typeface="Verdana-BoldItalic"/>
                <a:cs typeface="Verdana-BoldItal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1">
                <a:solidFill>
                  <a:schemeClr val="tx1"/>
                </a:solidFill>
                <a:latin typeface="Verdana-BoldItalic"/>
                <a:cs typeface="Verdana-BoldItal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1">
                <a:solidFill>
                  <a:schemeClr val="tx1"/>
                </a:solidFill>
                <a:latin typeface="Verdana-BoldItalic"/>
                <a:cs typeface="Verdana-BoldItal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1">
                <a:solidFill>
                  <a:schemeClr val="tx1"/>
                </a:solidFill>
                <a:latin typeface="Verdana-BoldItalic"/>
                <a:cs typeface="Verdana-BoldItal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9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458200" y="0"/>
            <a:ext cx="685800" cy="5486400"/>
          </a:xfrm>
          <a:custGeom>
            <a:avLst/>
            <a:gdLst/>
            <a:ahLst/>
            <a:cxnLst/>
            <a:rect l="l" t="t" r="r" b="b"/>
            <a:pathLst>
              <a:path w="685800" h="5486400">
                <a:moveTo>
                  <a:pt x="0" y="5486400"/>
                </a:moveTo>
                <a:lnTo>
                  <a:pt x="685800" y="5486400"/>
                </a:lnTo>
                <a:lnTo>
                  <a:pt x="6858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0920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458200" y="6172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799"/>
                </a:moveTo>
                <a:lnTo>
                  <a:pt x="685800" y="685799"/>
                </a:lnTo>
                <a:lnTo>
                  <a:pt x="685800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0920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800" y="685800"/>
                </a:ln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2C7B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6277" y="-16052"/>
            <a:ext cx="7335520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1">
                <a:solidFill>
                  <a:schemeClr val="tx1"/>
                </a:solidFill>
                <a:latin typeface="Verdana-BoldItalic"/>
                <a:cs typeface="Verdana-BoldItal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061972" y="1841119"/>
            <a:ext cx="5020055" cy="36239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1">
                <a:solidFill>
                  <a:schemeClr val="tx1"/>
                </a:solidFill>
                <a:latin typeface="Verdana-BoldItalic"/>
                <a:cs typeface="Verdana-BoldItal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ioceseofprovidence.org/" TargetMode="External"/><Relationship Id="rId3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ccb.org/ocyp" TargetMode="External"/><Relationship Id="rId4" Type="http://schemas.openxmlformats.org/officeDocument/2006/relationships/hyperlink" Target="http://www.dcyf.ri.gov/" TargetMode="External"/><Relationship Id="rId5" Type="http://schemas.openxmlformats.org/officeDocument/2006/relationships/hyperlink" Target="http://www.childwelfare.gov/" TargetMode="External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ioceseofprovidence.org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14600" y="1066800"/>
            <a:ext cx="3572510" cy="1093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3500" b="0" i="0" spc="-90" dirty="0">
                <a:solidFill>
                  <a:srgbClr val="001F5F"/>
                </a:solidFill>
                <a:latin typeface="Verdana"/>
                <a:cs typeface="Verdana"/>
              </a:rPr>
              <a:t>Protecting</a:t>
            </a:r>
            <a:r>
              <a:rPr sz="3500" b="0" i="0" spc="-330" dirty="0">
                <a:solidFill>
                  <a:srgbClr val="001F5F"/>
                </a:solidFill>
                <a:latin typeface="Verdana"/>
                <a:cs typeface="Verdana"/>
              </a:rPr>
              <a:t> </a:t>
            </a:r>
            <a:r>
              <a:rPr sz="3500" b="0" i="0" spc="-65" dirty="0">
                <a:solidFill>
                  <a:srgbClr val="001F5F"/>
                </a:solidFill>
                <a:latin typeface="Verdana"/>
                <a:cs typeface="Verdana"/>
              </a:rPr>
              <a:t>Our</a:t>
            </a:r>
            <a:endParaRPr sz="3500"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sz="3500" b="0" i="0" spc="-90" dirty="0">
                <a:solidFill>
                  <a:srgbClr val="001F5F"/>
                </a:solidFill>
                <a:latin typeface="Verdana"/>
                <a:cs typeface="Verdana"/>
              </a:rPr>
              <a:t>Children </a:t>
            </a:r>
            <a:r>
              <a:rPr sz="3500" b="0" i="0" dirty="0">
                <a:solidFill>
                  <a:srgbClr val="001F5F"/>
                </a:solidFill>
                <a:latin typeface="Verdana"/>
                <a:cs typeface="Verdana"/>
              </a:rPr>
              <a:t>&amp;</a:t>
            </a:r>
            <a:r>
              <a:rPr sz="3500" b="0" i="0" spc="-440" dirty="0">
                <a:solidFill>
                  <a:srgbClr val="001F5F"/>
                </a:solidFill>
                <a:latin typeface="Verdana"/>
                <a:cs typeface="Verdana"/>
              </a:rPr>
              <a:t> </a:t>
            </a:r>
            <a:r>
              <a:rPr sz="3500" b="0" i="0" spc="-120" dirty="0">
                <a:solidFill>
                  <a:srgbClr val="001F5F"/>
                </a:solidFill>
                <a:latin typeface="Verdana"/>
                <a:cs typeface="Verdana"/>
              </a:rPr>
              <a:t>Youth</a:t>
            </a:r>
            <a:endParaRPr sz="3500" dirty="0">
              <a:latin typeface="Verdana"/>
              <a:cs typeface="Verdan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38400" y="3531108"/>
            <a:ext cx="3848100" cy="25648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r="85620"/>
          <a:stretch/>
        </p:blipFill>
        <p:spPr>
          <a:xfrm>
            <a:off x="7731110" y="6100190"/>
            <a:ext cx="604838" cy="58206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6264" y="641350"/>
            <a:ext cx="613473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0"/>
              </a:spcBef>
              <a:buClr>
                <a:srgbClr val="2C7B9F"/>
              </a:buClr>
              <a:buFont typeface="Arial"/>
              <a:buChar char="•"/>
              <a:tabLst>
                <a:tab pos="241935" algn="l"/>
              </a:tabLst>
            </a:pPr>
            <a:r>
              <a:rPr sz="2400" i="0" spc="-5" dirty="0">
                <a:latin typeface="Verdana"/>
                <a:cs typeface="Verdana"/>
              </a:rPr>
              <a:t>The </a:t>
            </a:r>
            <a:r>
              <a:rPr sz="2400" i="0" spc="-10" dirty="0">
                <a:latin typeface="Verdana"/>
                <a:cs typeface="Verdana"/>
              </a:rPr>
              <a:t>first </a:t>
            </a:r>
            <a:r>
              <a:rPr sz="2400" i="0" dirty="0">
                <a:latin typeface="Verdana"/>
                <a:cs typeface="Verdana"/>
              </a:rPr>
              <a:t>step in </a:t>
            </a:r>
            <a:r>
              <a:rPr sz="2400" i="0" spc="-10" dirty="0">
                <a:latin typeface="Verdana"/>
                <a:cs typeface="Verdana"/>
              </a:rPr>
              <a:t>helping </a:t>
            </a:r>
            <a:r>
              <a:rPr sz="2400" i="0" spc="-5" dirty="0">
                <a:latin typeface="Verdana"/>
                <a:cs typeface="Verdana"/>
              </a:rPr>
              <a:t>abused </a:t>
            </a:r>
            <a:r>
              <a:rPr sz="2400" i="0" dirty="0">
                <a:latin typeface="Verdana"/>
                <a:cs typeface="Verdana"/>
              </a:rPr>
              <a:t>or  </a:t>
            </a:r>
            <a:r>
              <a:rPr sz="2400" i="0" spc="-5" dirty="0">
                <a:latin typeface="Verdana"/>
                <a:cs typeface="Verdana"/>
              </a:rPr>
              <a:t>neglected</a:t>
            </a:r>
            <a:r>
              <a:rPr sz="2400" i="0" spc="-40" dirty="0">
                <a:latin typeface="Verdana"/>
                <a:cs typeface="Verdana"/>
              </a:rPr>
              <a:t> </a:t>
            </a:r>
            <a:r>
              <a:rPr sz="2400" i="0" spc="-10" dirty="0">
                <a:latin typeface="Verdana"/>
                <a:cs typeface="Verdana"/>
              </a:rPr>
              <a:t>children: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6264" y="1647570"/>
            <a:ext cx="7456170" cy="37204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04240" marR="791845" indent="-228600">
              <a:lnSpc>
                <a:spcPct val="100000"/>
              </a:lnSpc>
              <a:spcBef>
                <a:spcPts val="100"/>
              </a:spcBef>
              <a:buClr>
                <a:srgbClr val="2C7B9F"/>
              </a:buClr>
              <a:buFont typeface="Arial"/>
              <a:buChar char="•"/>
              <a:tabLst>
                <a:tab pos="904240" algn="l"/>
                <a:tab pos="904875" algn="l"/>
              </a:tabLst>
            </a:pPr>
            <a:r>
              <a:rPr sz="1800" spc="-5" dirty="0">
                <a:latin typeface="Verdana"/>
                <a:cs typeface="Verdana"/>
              </a:rPr>
              <a:t>Learn to recognize the </a:t>
            </a:r>
            <a:r>
              <a:rPr sz="1800" b="1" u="sng" spc="-5" dirty="0">
                <a:latin typeface="Verdana"/>
                <a:cs typeface="Verdana"/>
              </a:rPr>
              <a:t>signs </a:t>
            </a:r>
            <a:r>
              <a:rPr sz="1800" b="1" u="sng" dirty="0">
                <a:latin typeface="Verdana"/>
                <a:cs typeface="Verdana"/>
              </a:rPr>
              <a:t>of </a:t>
            </a:r>
            <a:r>
              <a:rPr sz="1800" b="1" u="sng" spc="-5" dirty="0">
                <a:latin typeface="Verdana"/>
                <a:cs typeface="Verdana"/>
              </a:rPr>
              <a:t>child </a:t>
            </a:r>
            <a:r>
              <a:rPr sz="1800" b="1" u="sng" dirty="0">
                <a:latin typeface="Verdana"/>
                <a:cs typeface="Verdana"/>
              </a:rPr>
              <a:t>abuse </a:t>
            </a:r>
            <a:r>
              <a:rPr sz="1800" b="1" u="sng" spc="-10" dirty="0">
                <a:latin typeface="Verdana"/>
                <a:cs typeface="Verdana"/>
              </a:rPr>
              <a:t>and  </a:t>
            </a:r>
            <a:r>
              <a:rPr sz="1800" b="1" u="sng" spc="-5" dirty="0">
                <a:latin typeface="Verdana"/>
                <a:cs typeface="Verdana"/>
              </a:rPr>
              <a:t>neglect.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0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Clr>
                <a:srgbClr val="2C7B9F"/>
              </a:buClr>
              <a:buFont typeface="Arial"/>
              <a:buChar char="•"/>
              <a:tabLst>
                <a:tab pos="241935" algn="l"/>
              </a:tabLst>
            </a:pPr>
            <a:r>
              <a:rPr sz="2400" b="1" spc="-5" dirty="0">
                <a:latin typeface="Verdana"/>
                <a:cs typeface="Verdana"/>
              </a:rPr>
              <a:t>The second</a:t>
            </a:r>
            <a:r>
              <a:rPr sz="2400" b="1" spc="-40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step:</a:t>
            </a:r>
            <a:endParaRPr sz="2400" dirty="0">
              <a:latin typeface="Verdana"/>
              <a:cs typeface="Verdana"/>
            </a:endParaRPr>
          </a:p>
          <a:p>
            <a:pPr marL="904240" marR="194310" lvl="1" indent="-228600">
              <a:lnSpc>
                <a:spcPct val="100000"/>
              </a:lnSpc>
              <a:spcBef>
                <a:spcPts val="2160"/>
              </a:spcBef>
              <a:buClr>
                <a:srgbClr val="2C7B9F"/>
              </a:buClr>
              <a:buFont typeface="Arial"/>
              <a:buChar char="•"/>
              <a:tabLst>
                <a:tab pos="904240" algn="l"/>
                <a:tab pos="904875" algn="l"/>
              </a:tabLst>
            </a:pPr>
            <a:r>
              <a:rPr sz="1800" spc="-5" dirty="0">
                <a:latin typeface="Verdana"/>
                <a:cs typeface="Verdana"/>
              </a:rPr>
              <a:t>Learn to recognize the </a:t>
            </a:r>
            <a:r>
              <a:rPr sz="1800" b="1" u="sng" spc="-5" dirty="0">
                <a:latin typeface="Verdana"/>
                <a:cs typeface="Verdana"/>
              </a:rPr>
              <a:t>signs </a:t>
            </a:r>
            <a:r>
              <a:rPr sz="1800" b="1" u="sng" dirty="0">
                <a:latin typeface="Verdana"/>
                <a:cs typeface="Verdana"/>
              </a:rPr>
              <a:t>and </a:t>
            </a:r>
            <a:r>
              <a:rPr sz="1800" b="1" u="sng" spc="-5" dirty="0">
                <a:latin typeface="Verdana"/>
                <a:cs typeface="Verdana"/>
              </a:rPr>
              <a:t>traits </a:t>
            </a:r>
            <a:r>
              <a:rPr sz="1800" b="1" u="sng" dirty="0">
                <a:latin typeface="Verdana"/>
                <a:cs typeface="Verdana"/>
              </a:rPr>
              <a:t>of a </a:t>
            </a:r>
            <a:r>
              <a:rPr sz="1800" b="1" u="sng" spc="-5" dirty="0">
                <a:latin typeface="Verdana"/>
                <a:cs typeface="Verdana"/>
              </a:rPr>
              <a:t>possible  abuser.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850" dirty="0">
              <a:latin typeface="Times New Roman"/>
              <a:cs typeface="Times New Roman"/>
            </a:endParaRPr>
          </a:p>
          <a:p>
            <a:pPr marL="538480" marR="5080" algn="just">
              <a:lnSpc>
                <a:spcPct val="100000"/>
              </a:lnSpc>
            </a:pPr>
            <a:r>
              <a:rPr sz="1800" spc="-5" dirty="0">
                <a:latin typeface="Verdana"/>
                <a:cs typeface="Verdana"/>
              </a:rPr>
              <a:t>The presence of </a:t>
            </a:r>
            <a:r>
              <a:rPr sz="1800" dirty="0">
                <a:latin typeface="Verdana"/>
                <a:cs typeface="Verdana"/>
              </a:rPr>
              <a:t>a </a:t>
            </a:r>
            <a:r>
              <a:rPr sz="1800" spc="-5" dirty="0">
                <a:latin typeface="Verdana"/>
                <a:cs typeface="Verdana"/>
              </a:rPr>
              <a:t>single sign does </a:t>
            </a:r>
            <a:r>
              <a:rPr sz="1800" dirty="0">
                <a:latin typeface="Verdana"/>
                <a:cs typeface="Verdana"/>
              </a:rPr>
              <a:t>not </a:t>
            </a:r>
            <a:r>
              <a:rPr sz="1800" spc="-10" dirty="0">
                <a:latin typeface="Verdana"/>
                <a:cs typeface="Verdana"/>
              </a:rPr>
              <a:t>prove </a:t>
            </a:r>
            <a:r>
              <a:rPr sz="1800" dirty="0">
                <a:latin typeface="Verdana"/>
                <a:cs typeface="Verdana"/>
              </a:rPr>
              <a:t>child </a:t>
            </a:r>
            <a:r>
              <a:rPr sz="1800" spc="-5" dirty="0">
                <a:latin typeface="Verdana"/>
                <a:cs typeface="Verdana"/>
              </a:rPr>
              <a:t>abuse </a:t>
            </a:r>
            <a:r>
              <a:rPr sz="1800" spc="0" dirty="0">
                <a:latin typeface="Verdana"/>
                <a:cs typeface="Verdana"/>
              </a:rPr>
              <a:t>is  </a:t>
            </a:r>
            <a:r>
              <a:rPr sz="1800" spc="-5" dirty="0">
                <a:latin typeface="Verdana"/>
                <a:cs typeface="Verdana"/>
              </a:rPr>
              <a:t>occurring </a:t>
            </a:r>
            <a:r>
              <a:rPr sz="1800" dirty="0">
                <a:latin typeface="Verdana"/>
                <a:cs typeface="Verdana"/>
              </a:rPr>
              <a:t>nor </a:t>
            </a:r>
            <a:r>
              <a:rPr sz="1800" spc="-5" dirty="0">
                <a:latin typeface="Verdana"/>
                <a:cs typeface="Verdana"/>
              </a:rPr>
              <a:t>that someone </a:t>
            </a:r>
            <a:r>
              <a:rPr sz="1800" dirty="0">
                <a:latin typeface="Verdana"/>
                <a:cs typeface="Verdana"/>
              </a:rPr>
              <a:t>is </a:t>
            </a:r>
            <a:r>
              <a:rPr sz="1800" spc="-5" dirty="0">
                <a:latin typeface="Verdana"/>
                <a:cs typeface="Verdana"/>
              </a:rPr>
              <a:t>an </a:t>
            </a:r>
            <a:r>
              <a:rPr sz="1800" spc="-40" dirty="0">
                <a:latin typeface="Verdana"/>
                <a:cs typeface="Verdana"/>
              </a:rPr>
              <a:t>abuser.</a:t>
            </a:r>
            <a:r>
              <a:rPr sz="1800" spc="55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A </a:t>
            </a:r>
            <a:r>
              <a:rPr sz="1800" spc="-5" dirty="0">
                <a:latin typeface="Verdana"/>
                <a:cs typeface="Verdana"/>
              </a:rPr>
              <a:t>closer look at  the situation </a:t>
            </a:r>
            <a:r>
              <a:rPr sz="1800" dirty="0">
                <a:latin typeface="Verdana"/>
                <a:cs typeface="Verdana"/>
              </a:rPr>
              <a:t>is </a:t>
            </a:r>
            <a:r>
              <a:rPr sz="1800" spc="-10" dirty="0">
                <a:latin typeface="Verdana"/>
                <a:cs typeface="Verdana"/>
              </a:rPr>
              <a:t>warranted </a:t>
            </a:r>
            <a:r>
              <a:rPr sz="1800" spc="-5" dirty="0">
                <a:latin typeface="Verdana"/>
                <a:cs typeface="Verdana"/>
              </a:rPr>
              <a:t>when these </a:t>
            </a:r>
            <a:r>
              <a:rPr sz="1800" dirty="0">
                <a:latin typeface="Verdana"/>
                <a:cs typeface="Verdana"/>
              </a:rPr>
              <a:t>signs </a:t>
            </a:r>
            <a:r>
              <a:rPr sz="1800" spc="-5" dirty="0">
                <a:latin typeface="Verdana"/>
                <a:cs typeface="Verdana"/>
              </a:rPr>
              <a:t>appear  repeatedly or </a:t>
            </a:r>
            <a:r>
              <a:rPr sz="1800" dirty="0">
                <a:latin typeface="Verdana"/>
                <a:cs typeface="Verdana"/>
              </a:rPr>
              <a:t>in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combination.</a:t>
            </a:r>
            <a:endParaRPr sz="1800" dirty="0">
              <a:latin typeface="Verdana"/>
              <a:cs typeface="Verdan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85620"/>
          <a:stretch/>
        </p:blipFill>
        <p:spPr>
          <a:xfrm>
            <a:off x="7731110" y="6100190"/>
            <a:ext cx="604838" cy="58206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3132455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i="0" u="heavy" spc="-95" dirty="0">
                <a:solidFill>
                  <a:srgbClr val="09203A"/>
                </a:solidFill>
                <a:latin typeface="Verdana"/>
                <a:cs typeface="Verdana"/>
              </a:rPr>
              <a:t>Definition</a:t>
            </a:r>
            <a:endParaRPr sz="320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1848739"/>
            <a:ext cx="7648575" cy="18229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latin typeface="Verdana"/>
                <a:cs typeface="Verdana"/>
              </a:rPr>
              <a:t>Child/youth</a:t>
            </a:r>
            <a:r>
              <a:rPr sz="2200" spc="-10" dirty="0">
                <a:latin typeface="Verdana"/>
                <a:cs typeface="Verdana"/>
              </a:rPr>
              <a:t>: </a:t>
            </a:r>
            <a:endParaRPr lang="en-US" sz="2200" spc="-10" dirty="0" smtClean="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95"/>
              </a:spcBef>
            </a:pPr>
            <a:endParaRPr lang="en-US" sz="2200" spc="-10" dirty="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5" dirty="0" smtClean="0">
                <a:latin typeface="Verdana"/>
                <a:cs typeface="Verdana"/>
              </a:rPr>
              <a:t>An </a:t>
            </a:r>
            <a:r>
              <a:rPr spc="-5" dirty="0">
                <a:latin typeface="Verdana"/>
                <a:cs typeface="Verdana"/>
              </a:rPr>
              <a:t>individual </a:t>
            </a:r>
            <a:r>
              <a:rPr spc="-10" dirty="0">
                <a:latin typeface="Verdana"/>
                <a:cs typeface="Verdana"/>
              </a:rPr>
              <a:t>who </a:t>
            </a:r>
            <a:r>
              <a:rPr spc="-5" dirty="0">
                <a:latin typeface="Verdana"/>
                <a:cs typeface="Verdana"/>
              </a:rPr>
              <a:t>has not attained </a:t>
            </a:r>
            <a:r>
              <a:rPr spc="-10" dirty="0">
                <a:latin typeface="Verdana"/>
                <a:cs typeface="Verdana"/>
              </a:rPr>
              <a:t>the  </a:t>
            </a:r>
            <a:r>
              <a:rPr spc="-5" dirty="0">
                <a:latin typeface="Verdana"/>
                <a:cs typeface="Verdana"/>
              </a:rPr>
              <a:t>age of eighteen </a:t>
            </a:r>
            <a:r>
              <a:rPr spc="-10" dirty="0">
                <a:latin typeface="Verdana"/>
                <a:cs typeface="Verdana"/>
              </a:rPr>
              <a:t>(18). </a:t>
            </a:r>
            <a:r>
              <a:rPr spc="-20" dirty="0">
                <a:latin typeface="Verdana"/>
                <a:cs typeface="Verdana"/>
              </a:rPr>
              <a:t>For </a:t>
            </a:r>
            <a:r>
              <a:rPr spc="-10" dirty="0">
                <a:latin typeface="Verdana"/>
                <a:cs typeface="Verdana"/>
              </a:rPr>
              <a:t>the purposes </a:t>
            </a:r>
            <a:r>
              <a:rPr spc="-5" dirty="0">
                <a:latin typeface="Verdana"/>
                <a:cs typeface="Verdana"/>
              </a:rPr>
              <a:t>of reporting as </a:t>
            </a:r>
            <a:r>
              <a:rPr spc="-5" dirty="0" smtClean="0">
                <a:latin typeface="Verdana"/>
                <a:cs typeface="Verdana"/>
              </a:rPr>
              <a:t>outlined </a:t>
            </a:r>
            <a:r>
              <a:rPr spc="-5" dirty="0">
                <a:latin typeface="Verdana"/>
                <a:cs typeface="Verdana"/>
              </a:rPr>
              <a:t>in this </a:t>
            </a:r>
            <a:r>
              <a:rPr spc="-10" dirty="0">
                <a:latin typeface="Verdana"/>
                <a:cs typeface="Verdana"/>
              </a:rPr>
              <a:t>training </a:t>
            </a:r>
            <a:r>
              <a:rPr spc="-5" dirty="0">
                <a:latin typeface="Verdana"/>
                <a:cs typeface="Verdana"/>
              </a:rPr>
              <a:t>a minor shall also include </a:t>
            </a:r>
            <a:r>
              <a:rPr spc="-5" dirty="0" smtClean="0">
                <a:latin typeface="Verdana"/>
                <a:cs typeface="Verdana"/>
              </a:rPr>
              <a:t>an </a:t>
            </a:r>
            <a:r>
              <a:rPr spc="-5" dirty="0">
                <a:latin typeface="Verdana"/>
                <a:cs typeface="Verdana"/>
              </a:rPr>
              <a:t>individual </a:t>
            </a:r>
            <a:r>
              <a:rPr spc="-15" dirty="0">
                <a:latin typeface="Verdana"/>
                <a:cs typeface="Verdana"/>
              </a:rPr>
              <a:t>over </a:t>
            </a:r>
            <a:r>
              <a:rPr spc="-10" dirty="0">
                <a:latin typeface="Verdana"/>
                <a:cs typeface="Verdana"/>
              </a:rPr>
              <a:t>the </a:t>
            </a:r>
            <a:r>
              <a:rPr spc="-5" dirty="0">
                <a:latin typeface="Verdana"/>
                <a:cs typeface="Verdana"/>
              </a:rPr>
              <a:t>age of 18 </a:t>
            </a:r>
            <a:r>
              <a:rPr spc="-10" dirty="0">
                <a:latin typeface="Verdana"/>
                <a:cs typeface="Verdana"/>
              </a:rPr>
              <a:t>who </a:t>
            </a:r>
            <a:r>
              <a:rPr spc="-5" dirty="0">
                <a:latin typeface="Verdana"/>
                <a:cs typeface="Verdana"/>
              </a:rPr>
              <a:t>habitually lacks </a:t>
            </a:r>
            <a:r>
              <a:rPr spc="-10" dirty="0">
                <a:latin typeface="Verdana"/>
                <a:cs typeface="Verdana"/>
              </a:rPr>
              <a:t>the </a:t>
            </a:r>
            <a:r>
              <a:rPr spc="-5" dirty="0" smtClean="0">
                <a:latin typeface="Verdana"/>
                <a:cs typeface="Verdana"/>
              </a:rPr>
              <a:t>use </a:t>
            </a:r>
            <a:r>
              <a:rPr spc="-5" dirty="0">
                <a:latin typeface="Verdana"/>
                <a:cs typeface="Verdana"/>
              </a:rPr>
              <a:t>of</a:t>
            </a:r>
            <a:r>
              <a:rPr spc="-60" dirty="0">
                <a:latin typeface="Verdana"/>
                <a:cs typeface="Verdana"/>
              </a:rPr>
              <a:t> </a:t>
            </a:r>
            <a:r>
              <a:rPr spc="-5" dirty="0">
                <a:latin typeface="Verdana"/>
                <a:cs typeface="Verdana"/>
              </a:rPr>
              <a:t>reason.</a:t>
            </a:r>
            <a:endParaRPr dirty="0">
              <a:latin typeface="Verdana"/>
              <a:cs typeface="Verdana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r="85620"/>
          <a:stretch/>
        </p:blipFill>
        <p:spPr>
          <a:xfrm>
            <a:off x="7731110" y="6100190"/>
            <a:ext cx="604838" cy="58206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6264" y="563626"/>
            <a:ext cx="361759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i="0" u="heavy" dirty="0">
                <a:latin typeface="Verdana"/>
                <a:cs typeface="Verdana"/>
              </a:rPr>
              <a:t>Types of</a:t>
            </a:r>
            <a:r>
              <a:rPr sz="3200" i="0" u="heavy" spc="-60" dirty="0">
                <a:latin typeface="Verdana"/>
                <a:cs typeface="Verdana"/>
              </a:rPr>
              <a:t> </a:t>
            </a:r>
            <a:r>
              <a:rPr sz="3200" i="0" u="heavy" dirty="0">
                <a:latin typeface="Verdana"/>
                <a:cs typeface="Verdana"/>
              </a:rPr>
              <a:t>abuse: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4541" y="1600200"/>
            <a:ext cx="7487920" cy="3547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9690" indent="-228600">
              <a:lnSpc>
                <a:spcPct val="100000"/>
              </a:lnSpc>
              <a:spcBef>
                <a:spcPts val="100"/>
              </a:spcBef>
              <a:buClr>
                <a:srgbClr val="2C7B9F"/>
              </a:buClr>
              <a:buFont typeface="Arial"/>
              <a:buChar char="•"/>
              <a:tabLst>
                <a:tab pos="241935" algn="l"/>
              </a:tabLst>
            </a:pPr>
            <a:r>
              <a:rPr sz="2400" b="1" dirty="0">
                <a:solidFill>
                  <a:srgbClr val="006FC0"/>
                </a:solidFill>
                <a:latin typeface="Verdana"/>
                <a:cs typeface="Verdana"/>
              </a:rPr>
              <a:t>Physical </a:t>
            </a:r>
            <a:r>
              <a:rPr sz="2400" b="1" spc="-5" dirty="0">
                <a:solidFill>
                  <a:srgbClr val="006FC0"/>
                </a:solidFill>
                <a:latin typeface="Verdana"/>
                <a:cs typeface="Verdana"/>
              </a:rPr>
              <a:t>abuse</a:t>
            </a:r>
            <a:r>
              <a:rPr sz="2400" spc="-5" dirty="0">
                <a:latin typeface="Verdana"/>
                <a:cs typeface="Verdana"/>
              </a:rPr>
              <a:t>:</a:t>
            </a:r>
            <a:r>
              <a:rPr spc="-5" dirty="0">
                <a:latin typeface="Verdana"/>
                <a:cs typeface="Verdana"/>
              </a:rPr>
              <a:t> </a:t>
            </a:r>
            <a:endParaRPr lang="en-US" spc="-5" dirty="0" smtClean="0">
              <a:latin typeface="Verdana"/>
              <a:cs typeface="Verdana"/>
            </a:endParaRPr>
          </a:p>
          <a:p>
            <a:pPr marL="241300" marR="59690" indent="-228600">
              <a:lnSpc>
                <a:spcPct val="100000"/>
              </a:lnSpc>
              <a:spcBef>
                <a:spcPts val="100"/>
              </a:spcBef>
              <a:buClr>
                <a:srgbClr val="2C7B9F"/>
              </a:buClr>
              <a:buFont typeface="Arial"/>
              <a:buChar char="•"/>
              <a:tabLst>
                <a:tab pos="241935" algn="l"/>
              </a:tabLst>
            </a:pPr>
            <a:endParaRPr lang="en-US" spc="-5" dirty="0">
              <a:latin typeface="Verdana"/>
              <a:cs typeface="Verdana"/>
            </a:endParaRPr>
          </a:p>
          <a:p>
            <a:pPr marL="12700" marR="59690">
              <a:lnSpc>
                <a:spcPct val="100000"/>
              </a:lnSpc>
              <a:spcBef>
                <a:spcPts val="100"/>
              </a:spcBef>
              <a:buClr>
                <a:srgbClr val="2C7B9F"/>
              </a:buClr>
              <a:tabLst>
                <a:tab pos="241935" algn="l"/>
              </a:tabLst>
            </a:pPr>
            <a:r>
              <a:rPr lang="en-US" spc="-5" dirty="0" smtClean="0">
                <a:latin typeface="Verdana"/>
                <a:cs typeface="Verdana"/>
              </a:rPr>
              <a:t>	</a:t>
            </a:r>
            <a:r>
              <a:rPr spc="-5" dirty="0" smtClean="0">
                <a:latin typeface="Verdana"/>
                <a:cs typeface="Verdana"/>
              </a:rPr>
              <a:t>includes </a:t>
            </a:r>
            <a:r>
              <a:rPr spc="-10" dirty="0">
                <a:latin typeface="Verdana"/>
                <a:cs typeface="Verdana"/>
              </a:rPr>
              <a:t>any </a:t>
            </a:r>
            <a:r>
              <a:rPr spc="-5" dirty="0">
                <a:latin typeface="Verdana"/>
                <a:cs typeface="Verdana"/>
              </a:rPr>
              <a:t>types </a:t>
            </a:r>
            <a:r>
              <a:rPr dirty="0">
                <a:latin typeface="Verdana"/>
                <a:cs typeface="Verdana"/>
              </a:rPr>
              <a:t>of  </a:t>
            </a:r>
            <a:r>
              <a:rPr spc="-10" dirty="0">
                <a:latin typeface="Verdana"/>
                <a:cs typeface="Verdana"/>
              </a:rPr>
              <a:t>physical </a:t>
            </a:r>
            <a:r>
              <a:rPr spc="-5" dirty="0">
                <a:latin typeface="Verdana"/>
                <a:cs typeface="Verdana"/>
              </a:rPr>
              <a:t>assaults (such </a:t>
            </a:r>
            <a:r>
              <a:rPr dirty="0">
                <a:latin typeface="Verdana"/>
                <a:cs typeface="Verdana"/>
              </a:rPr>
              <a:t>as </a:t>
            </a:r>
            <a:r>
              <a:rPr spc="-5" dirty="0">
                <a:latin typeface="Verdana"/>
                <a:cs typeface="Verdana"/>
              </a:rPr>
              <a:t>striking, </a:t>
            </a:r>
            <a:r>
              <a:rPr lang="en-US" spc="-5" dirty="0" smtClean="0">
                <a:latin typeface="Verdana"/>
                <a:cs typeface="Verdana"/>
              </a:rPr>
              <a:t>	</a:t>
            </a:r>
            <a:r>
              <a:rPr spc="-10" dirty="0" smtClean="0">
                <a:latin typeface="Verdana"/>
                <a:cs typeface="Verdana"/>
              </a:rPr>
              <a:t>kicking</a:t>
            </a:r>
            <a:r>
              <a:rPr spc="-10" dirty="0">
                <a:latin typeface="Verdana"/>
                <a:cs typeface="Verdana"/>
              </a:rPr>
              <a:t>, </a:t>
            </a:r>
            <a:r>
              <a:rPr spc="-5" dirty="0" smtClean="0">
                <a:latin typeface="Verdana"/>
                <a:cs typeface="Verdana"/>
              </a:rPr>
              <a:t>biting</a:t>
            </a:r>
            <a:r>
              <a:rPr spc="-5" dirty="0">
                <a:latin typeface="Verdana"/>
                <a:cs typeface="Verdana"/>
              </a:rPr>
              <a:t>, throwing, burning, </a:t>
            </a:r>
            <a:r>
              <a:rPr dirty="0">
                <a:latin typeface="Verdana"/>
                <a:cs typeface="Verdana"/>
              </a:rPr>
              <a:t>or </a:t>
            </a:r>
            <a:r>
              <a:rPr spc="-5" dirty="0">
                <a:latin typeface="Verdana"/>
                <a:cs typeface="Verdana"/>
              </a:rPr>
              <a:t>poisoning) that </a:t>
            </a:r>
            <a:r>
              <a:rPr dirty="0" smtClean="0">
                <a:latin typeface="Verdana"/>
                <a:cs typeface="Verdana"/>
              </a:rPr>
              <a:t>caused</a:t>
            </a:r>
            <a:r>
              <a:rPr dirty="0">
                <a:latin typeface="Verdana"/>
                <a:cs typeface="Verdana"/>
              </a:rPr>
              <a:t>, </a:t>
            </a:r>
            <a:r>
              <a:rPr lang="en-US" dirty="0" smtClean="0">
                <a:latin typeface="Verdana"/>
                <a:cs typeface="Verdana"/>
              </a:rPr>
              <a:t>	</a:t>
            </a:r>
            <a:r>
              <a:rPr dirty="0" smtClean="0">
                <a:latin typeface="Verdana"/>
                <a:cs typeface="Verdana"/>
              </a:rPr>
              <a:t>or </a:t>
            </a:r>
            <a:r>
              <a:rPr spc="-5" dirty="0">
                <a:latin typeface="Verdana"/>
                <a:cs typeface="Verdana"/>
              </a:rPr>
              <a:t>could </a:t>
            </a:r>
            <a:r>
              <a:rPr spc="-15" dirty="0">
                <a:latin typeface="Verdana"/>
                <a:cs typeface="Verdana"/>
              </a:rPr>
              <a:t>have </a:t>
            </a:r>
            <a:r>
              <a:rPr dirty="0">
                <a:latin typeface="Verdana"/>
                <a:cs typeface="Verdana"/>
              </a:rPr>
              <a:t>caused, </a:t>
            </a:r>
            <a:r>
              <a:rPr spc="-10" dirty="0">
                <a:latin typeface="Verdana"/>
                <a:cs typeface="Verdana"/>
              </a:rPr>
              <a:t>serious physical  injury </a:t>
            </a:r>
            <a:r>
              <a:rPr spc="-5" dirty="0">
                <a:latin typeface="Verdana"/>
                <a:cs typeface="Verdana"/>
              </a:rPr>
              <a:t>to the</a:t>
            </a:r>
            <a:r>
              <a:rPr spc="-15" dirty="0">
                <a:latin typeface="Verdana"/>
                <a:cs typeface="Verdana"/>
              </a:rPr>
              <a:t> </a:t>
            </a:r>
            <a:r>
              <a:rPr spc="-5" dirty="0">
                <a:latin typeface="Verdana"/>
                <a:cs typeface="Verdana"/>
              </a:rPr>
              <a:t>child.</a:t>
            </a:r>
            <a:endParaRPr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2C7B9F"/>
              </a:buClr>
              <a:buFont typeface="Arial"/>
              <a:buChar char="•"/>
            </a:pPr>
            <a:endParaRPr sz="3000" dirty="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100000"/>
              </a:lnSpc>
              <a:buClr>
                <a:srgbClr val="2C7B9F"/>
              </a:buClr>
              <a:buFont typeface="Arial"/>
              <a:buChar char="•"/>
              <a:tabLst>
                <a:tab pos="241935" algn="l"/>
              </a:tabLst>
            </a:pPr>
            <a:r>
              <a:rPr sz="2400" b="1" spc="-5" dirty="0">
                <a:solidFill>
                  <a:srgbClr val="006FC0"/>
                </a:solidFill>
                <a:latin typeface="Verdana"/>
                <a:cs typeface="Verdana"/>
              </a:rPr>
              <a:t>Sexual </a:t>
            </a:r>
            <a:r>
              <a:rPr sz="2400" b="1" dirty="0">
                <a:solidFill>
                  <a:srgbClr val="006FC0"/>
                </a:solidFill>
                <a:latin typeface="Verdana"/>
                <a:cs typeface="Verdana"/>
              </a:rPr>
              <a:t>abuse</a:t>
            </a:r>
            <a:r>
              <a:rPr sz="2400" dirty="0">
                <a:latin typeface="Verdana"/>
                <a:cs typeface="Verdana"/>
              </a:rPr>
              <a:t>: </a:t>
            </a:r>
            <a:endParaRPr lang="en-US" sz="2400" dirty="0" smtClean="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buClr>
                <a:srgbClr val="2C7B9F"/>
              </a:buClr>
              <a:tabLst>
                <a:tab pos="241935" algn="l"/>
              </a:tabLst>
            </a:pPr>
            <a:r>
              <a:rPr lang="en-US" sz="2400" spc="-5" dirty="0">
                <a:latin typeface="Verdana"/>
                <a:cs typeface="Verdana"/>
              </a:rPr>
              <a:t>	</a:t>
            </a:r>
            <a:r>
              <a:rPr spc="-5" dirty="0" smtClean="0">
                <a:latin typeface="Verdana"/>
                <a:cs typeface="Verdana"/>
              </a:rPr>
              <a:t>includes </a:t>
            </a:r>
            <a:r>
              <a:rPr spc="-10" dirty="0">
                <a:latin typeface="Verdana"/>
                <a:cs typeface="Verdana"/>
              </a:rPr>
              <a:t>any </a:t>
            </a:r>
            <a:r>
              <a:rPr dirty="0">
                <a:latin typeface="Verdana"/>
                <a:cs typeface="Verdana"/>
              </a:rPr>
              <a:t>act of </a:t>
            </a:r>
            <a:r>
              <a:rPr spc="-10" dirty="0">
                <a:latin typeface="Verdana"/>
                <a:cs typeface="Verdana"/>
              </a:rPr>
              <a:t>vaginal, </a:t>
            </a:r>
            <a:r>
              <a:rPr spc="-5" dirty="0" smtClean="0">
                <a:latin typeface="Verdana"/>
                <a:cs typeface="Verdana"/>
              </a:rPr>
              <a:t>anal</a:t>
            </a:r>
            <a:r>
              <a:rPr spc="-5" dirty="0">
                <a:latin typeface="Verdana"/>
                <a:cs typeface="Verdana"/>
              </a:rPr>
              <a:t>, </a:t>
            </a:r>
            <a:r>
              <a:rPr dirty="0">
                <a:latin typeface="Verdana"/>
                <a:cs typeface="Verdana"/>
              </a:rPr>
              <a:t>or </a:t>
            </a:r>
            <a:r>
              <a:rPr spc="-15" dirty="0">
                <a:latin typeface="Verdana"/>
                <a:cs typeface="Verdana"/>
              </a:rPr>
              <a:t>oral </a:t>
            </a:r>
            <a:r>
              <a:rPr spc="-10" dirty="0">
                <a:latin typeface="Verdana"/>
                <a:cs typeface="Verdana"/>
              </a:rPr>
              <a:t>intercourse; vaginal </a:t>
            </a:r>
            <a:r>
              <a:rPr lang="en-US" spc="-10" dirty="0" smtClean="0">
                <a:latin typeface="Verdana"/>
                <a:cs typeface="Verdana"/>
              </a:rPr>
              <a:t>	</a:t>
            </a:r>
            <a:r>
              <a:rPr dirty="0" smtClean="0">
                <a:latin typeface="Verdana"/>
                <a:cs typeface="Verdana"/>
              </a:rPr>
              <a:t>or </a:t>
            </a:r>
            <a:r>
              <a:rPr dirty="0">
                <a:latin typeface="Verdana"/>
                <a:cs typeface="Verdana"/>
              </a:rPr>
              <a:t>anal </a:t>
            </a:r>
            <a:r>
              <a:rPr spc="-10" dirty="0" smtClean="0">
                <a:latin typeface="Verdana"/>
                <a:cs typeface="Verdana"/>
              </a:rPr>
              <a:t>penetrations</a:t>
            </a:r>
            <a:r>
              <a:rPr spc="-10" dirty="0">
                <a:latin typeface="Verdana"/>
                <a:cs typeface="Verdana"/>
              </a:rPr>
              <a:t>; </a:t>
            </a:r>
            <a:r>
              <a:rPr dirty="0">
                <a:latin typeface="Verdana"/>
                <a:cs typeface="Verdana"/>
              </a:rPr>
              <a:t>and other </a:t>
            </a:r>
            <a:r>
              <a:rPr spc="-5" dirty="0">
                <a:latin typeface="Verdana"/>
                <a:cs typeface="Verdana"/>
              </a:rPr>
              <a:t>forms </a:t>
            </a:r>
            <a:r>
              <a:rPr dirty="0">
                <a:latin typeface="Verdana"/>
                <a:cs typeface="Verdana"/>
              </a:rPr>
              <a:t>of </a:t>
            </a:r>
            <a:r>
              <a:rPr spc="-10" dirty="0">
                <a:latin typeface="Verdana"/>
                <a:cs typeface="Verdana"/>
              </a:rPr>
              <a:t>inappropriate  </a:t>
            </a:r>
            <a:r>
              <a:rPr lang="en-US" spc="-10" dirty="0" smtClean="0">
                <a:latin typeface="Verdana"/>
                <a:cs typeface="Verdana"/>
              </a:rPr>
              <a:t>	</a:t>
            </a:r>
            <a:r>
              <a:rPr spc="-5" dirty="0" smtClean="0">
                <a:latin typeface="Verdana"/>
                <a:cs typeface="Verdana"/>
              </a:rPr>
              <a:t>touching</a:t>
            </a:r>
            <a:r>
              <a:rPr spc="-5" dirty="0">
                <a:latin typeface="Verdana"/>
                <a:cs typeface="Verdana"/>
              </a:rPr>
              <a:t>, exhibitionism for sexual </a:t>
            </a:r>
            <a:r>
              <a:rPr spc="-10" dirty="0">
                <a:latin typeface="Verdana"/>
                <a:cs typeface="Verdana"/>
              </a:rPr>
              <a:t>gratification, </a:t>
            </a:r>
            <a:r>
              <a:rPr dirty="0" smtClean="0">
                <a:latin typeface="Verdana"/>
                <a:cs typeface="Verdana"/>
              </a:rPr>
              <a:t>or </a:t>
            </a:r>
            <a:r>
              <a:rPr dirty="0">
                <a:latin typeface="Verdana"/>
                <a:cs typeface="Verdana"/>
              </a:rPr>
              <a:t>acts of </a:t>
            </a:r>
            <a:r>
              <a:rPr lang="en-US" dirty="0" smtClean="0">
                <a:latin typeface="Verdana"/>
                <a:cs typeface="Verdana"/>
              </a:rPr>
              <a:t>	</a:t>
            </a:r>
            <a:r>
              <a:rPr spc="-5" dirty="0" smtClean="0">
                <a:latin typeface="Verdana"/>
                <a:cs typeface="Verdana"/>
              </a:rPr>
              <a:t>sexual </a:t>
            </a:r>
            <a:r>
              <a:rPr spc="-10" dirty="0">
                <a:latin typeface="Verdana"/>
                <a:cs typeface="Verdana"/>
              </a:rPr>
              <a:t>exploitation </a:t>
            </a:r>
            <a:r>
              <a:rPr spc="-5" dirty="0">
                <a:latin typeface="Verdana"/>
                <a:cs typeface="Verdana"/>
              </a:rPr>
              <a:t>performed by </a:t>
            </a:r>
            <a:r>
              <a:rPr dirty="0">
                <a:latin typeface="Verdana"/>
                <a:cs typeface="Verdana"/>
              </a:rPr>
              <a:t>an </a:t>
            </a:r>
            <a:r>
              <a:rPr spc="-5" dirty="0" smtClean="0">
                <a:latin typeface="Verdana"/>
                <a:cs typeface="Verdana"/>
              </a:rPr>
              <a:t>adult </a:t>
            </a:r>
            <a:r>
              <a:rPr spc="-5" dirty="0">
                <a:latin typeface="Verdana"/>
                <a:cs typeface="Verdana"/>
              </a:rPr>
              <a:t>with </a:t>
            </a:r>
            <a:r>
              <a:rPr dirty="0">
                <a:latin typeface="Verdana"/>
                <a:cs typeface="Verdana"/>
              </a:rPr>
              <a:t>a</a:t>
            </a:r>
            <a:r>
              <a:rPr spc="-30" dirty="0">
                <a:latin typeface="Verdana"/>
                <a:cs typeface="Verdana"/>
              </a:rPr>
              <a:t> </a:t>
            </a:r>
            <a:r>
              <a:rPr spc="-10" dirty="0" smtClean="0">
                <a:latin typeface="Verdana"/>
                <a:cs typeface="Verdana"/>
              </a:rPr>
              <a:t>child</a:t>
            </a:r>
            <a:r>
              <a:rPr lang="en-US" spc="-10" dirty="0" smtClean="0">
                <a:latin typeface="Verdana"/>
                <a:cs typeface="Verdana"/>
              </a:rPr>
              <a:t>.</a:t>
            </a:r>
            <a:endParaRPr dirty="0">
              <a:latin typeface="Verdana"/>
              <a:cs typeface="Verdan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85620"/>
          <a:stretch/>
        </p:blipFill>
        <p:spPr>
          <a:xfrm>
            <a:off x="7731110" y="6100190"/>
            <a:ext cx="604838" cy="582061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6440" y="481330"/>
            <a:ext cx="411734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="0" i="0" u="heavy" spc="-675" dirty="0">
                <a:latin typeface="Times New Roman"/>
                <a:cs typeface="Times New Roman"/>
              </a:rPr>
              <a:t> </a:t>
            </a:r>
            <a:r>
              <a:rPr sz="2700" i="0" u="heavy" spc="-5" dirty="0">
                <a:latin typeface="Verdana"/>
                <a:cs typeface="Verdana"/>
              </a:rPr>
              <a:t>Types </a:t>
            </a:r>
            <a:r>
              <a:rPr sz="2700" i="0" u="heavy" dirty="0">
                <a:latin typeface="Verdana"/>
                <a:cs typeface="Verdana"/>
              </a:rPr>
              <a:t>of </a:t>
            </a:r>
            <a:r>
              <a:rPr sz="2700" i="0" u="heavy" spc="-10" dirty="0" smtClean="0">
                <a:latin typeface="Verdana"/>
                <a:cs typeface="Verdana"/>
              </a:rPr>
              <a:t>abuse</a:t>
            </a:r>
            <a:r>
              <a:rPr sz="2700" i="0" u="heavy" spc="-5" dirty="0" smtClean="0">
                <a:latin typeface="Verdana"/>
                <a:cs typeface="Verdana"/>
              </a:rPr>
              <a:t>:</a:t>
            </a:r>
            <a:endParaRPr sz="27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6440" y="1137621"/>
            <a:ext cx="7545705" cy="3682418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41300" marR="5080" indent="-228600">
              <a:lnSpc>
                <a:spcPct val="80000"/>
              </a:lnSpc>
              <a:spcBef>
                <a:spcPts val="675"/>
              </a:spcBef>
              <a:buClr>
                <a:srgbClr val="2C7B9F"/>
              </a:buClr>
              <a:buFont typeface="Arial"/>
              <a:buChar char="•"/>
              <a:tabLst>
                <a:tab pos="241935" algn="l"/>
              </a:tabLst>
            </a:pPr>
            <a:r>
              <a:rPr sz="2400" b="1" spc="-5" dirty="0">
                <a:solidFill>
                  <a:srgbClr val="006FC0"/>
                </a:solidFill>
                <a:latin typeface="Verdana"/>
                <a:cs typeface="Verdana"/>
              </a:rPr>
              <a:t>Emotional abuse: </a:t>
            </a:r>
            <a:endParaRPr lang="en-US" sz="2400" b="1" spc="-5" dirty="0" smtClean="0">
              <a:solidFill>
                <a:srgbClr val="006FC0"/>
              </a:solidFill>
              <a:latin typeface="Verdana"/>
              <a:cs typeface="Verdana"/>
            </a:endParaRPr>
          </a:p>
          <a:p>
            <a:pPr marL="12700" marR="5080">
              <a:lnSpc>
                <a:spcPct val="80000"/>
              </a:lnSpc>
              <a:spcBef>
                <a:spcPts val="675"/>
              </a:spcBef>
              <a:buClr>
                <a:srgbClr val="2C7B9F"/>
              </a:buClr>
              <a:tabLst>
                <a:tab pos="241935" algn="l"/>
              </a:tabLst>
            </a:pPr>
            <a:endParaRPr lang="en-US" sz="1400" b="1" spc="-5" dirty="0">
              <a:solidFill>
                <a:srgbClr val="006FC0"/>
              </a:solidFill>
              <a:latin typeface="Verdana"/>
              <a:cs typeface="Verdana"/>
            </a:endParaRPr>
          </a:p>
          <a:p>
            <a:pPr marL="12700" marR="5080">
              <a:lnSpc>
                <a:spcPct val="80000"/>
              </a:lnSpc>
              <a:spcBef>
                <a:spcPts val="675"/>
              </a:spcBef>
              <a:buClr>
                <a:srgbClr val="2C7B9F"/>
              </a:buClr>
              <a:tabLst>
                <a:tab pos="241935" algn="l"/>
              </a:tabLst>
            </a:pPr>
            <a:r>
              <a:rPr lang="en-US" sz="2400" b="1" spc="-5" dirty="0" smtClean="0">
                <a:solidFill>
                  <a:srgbClr val="006FC0"/>
                </a:solidFill>
                <a:latin typeface="Verdana"/>
                <a:cs typeface="Verdana"/>
              </a:rPr>
              <a:t>	</a:t>
            </a:r>
            <a:r>
              <a:rPr spc="-15" dirty="0" smtClean="0">
                <a:latin typeface="Verdana"/>
                <a:cs typeface="Verdana"/>
              </a:rPr>
              <a:t>involves </a:t>
            </a:r>
            <a:r>
              <a:rPr spc="-10" dirty="0">
                <a:latin typeface="Verdana"/>
                <a:cs typeface="Verdana"/>
              </a:rPr>
              <a:t>any physical </a:t>
            </a:r>
            <a:r>
              <a:rPr dirty="0">
                <a:latin typeface="Verdana"/>
                <a:cs typeface="Verdana"/>
              </a:rPr>
              <a:t>or  </a:t>
            </a:r>
            <a:r>
              <a:rPr spc="-5" dirty="0">
                <a:latin typeface="Verdana"/>
                <a:cs typeface="Verdana"/>
              </a:rPr>
              <a:t>emotional assaults (such </a:t>
            </a:r>
            <a:r>
              <a:rPr dirty="0">
                <a:latin typeface="Verdana"/>
                <a:cs typeface="Verdana"/>
              </a:rPr>
              <a:t>as </a:t>
            </a:r>
            <a:r>
              <a:rPr spc="-5" dirty="0">
                <a:latin typeface="Verdana"/>
                <a:cs typeface="Verdana"/>
              </a:rPr>
              <a:t>torture </a:t>
            </a:r>
            <a:r>
              <a:rPr dirty="0">
                <a:latin typeface="Verdana"/>
                <a:cs typeface="Verdana"/>
              </a:rPr>
              <a:t>or </a:t>
            </a:r>
            <a:r>
              <a:rPr lang="en-US" dirty="0" smtClean="0">
                <a:latin typeface="Verdana"/>
                <a:cs typeface="Verdana"/>
              </a:rPr>
              <a:t>	</a:t>
            </a:r>
            <a:r>
              <a:rPr spc="-5" dirty="0" smtClean="0">
                <a:latin typeface="Verdana"/>
                <a:cs typeface="Verdana"/>
              </a:rPr>
              <a:t>close  </a:t>
            </a:r>
            <a:r>
              <a:rPr spc="-5" dirty="0">
                <a:latin typeface="Verdana"/>
                <a:cs typeface="Verdana"/>
              </a:rPr>
              <a:t>confinement) that </a:t>
            </a:r>
            <a:r>
              <a:rPr dirty="0">
                <a:latin typeface="Verdana"/>
                <a:cs typeface="Verdana"/>
              </a:rPr>
              <a:t>caused or </a:t>
            </a:r>
            <a:r>
              <a:rPr spc="-5" dirty="0">
                <a:latin typeface="Verdana"/>
                <a:cs typeface="Verdana"/>
              </a:rPr>
              <a:t>could </a:t>
            </a:r>
            <a:r>
              <a:rPr spc="-15" dirty="0">
                <a:latin typeface="Verdana"/>
                <a:cs typeface="Verdana"/>
              </a:rPr>
              <a:t>have </a:t>
            </a:r>
            <a:r>
              <a:rPr dirty="0">
                <a:latin typeface="Verdana"/>
                <a:cs typeface="Verdana"/>
              </a:rPr>
              <a:t>caused  </a:t>
            </a:r>
            <a:r>
              <a:rPr spc="-10" dirty="0">
                <a:latin typeface="Verdana"/>
                <a:cs typeface="Verdana"/>
              </a:rPr>
              <a:t>serious </a:t>
            </a:r>
            <a:r>
              <a:rPr lang="en-US" spc="-10" dirty="0" smtClean="0">
                <a:latin typeface="Verdana"/>
                <a:cs typeface="Verdana"/>
              </a:rPr>
              <a:t>	</a:t>
            </a:r>
            <a:r>
              <a:rPr spc="-10" dirty="0" smtClean="0">
                <a:latin typeface="Verdana"/>
                <a:cs typeface="Verdana"/>
              </a:rPr>
              <a:t>psychological </a:t>
            </a:r>
            <a:r>
              <a:rPr spc="-10" dirty="0">
                <a:latin typeface="Verdana"/>
                <a:cs typeface="Verdana"/>
              </a:rPr>
              <a:t>injury </a:t>
            </a:r>
            <a:r>
              <a:rPr spc="-5" dirty="0">
                <a:latin typeface="Verdana"/>
                <a:cs typeface="Verdana"/>
              </a:rPr>
              <a:t>to the</a:t>
            </a:r>
            <a:r>
              <a:rPr spc="175" dirty="0">
                <a:latin typeface="Verdana"/>
                <a:cs typeface="Verdana"/>
              </a:rPr>
              <a:t> </a:t>
            </a:r>
            <a:r>
              <a:rPr dirty="0">
                <a:latin typeface="Verdana"/>
                <a:cs typeface="Verdana"/>
              </a:rPr>
              <a:t>child.</a:t>
            </a:r>
          </a:p>
          <a:p>
            <a:pPr>
              <a:lnSpc>
                <a:spcPct val="100000"/>
              </a:lnSpc>
              <a:buClr>
                <a:srgbClr val="2C7B9F"/>
              </a:buClr>
              <a:buFont typeface="Arial"/>
              <a:buChar char="•"/>
            </a:pPr>
            <a:endParaRPr sz="1400" dirty="0">
              <a:latin typeface="Times New Roman"/>
              <a:cs typeface="Times New Roman"/>
            </a:endParaRPr>
          </a:p>
          <a:p>
            <a:pPr marL="241300" marR="19685" indent="-228600">
              <a:lnSpc>
                <a:spcPct val="80000"/>
              </a:lnSpc>
              <a:spcBef>
                <a:spcPts val="5"/>
              </a:spcBef>
              <a:buClr>
                <a:srgbClr val="2C7B9F"/>
              </a:buClr>
              <a:buFont typeface="Arial"/>
              <a:buChar char="•"/>
              <a:tabLst>
                <a:tab pos="241935" algn="l"/>
              </a:tabLst>
            </a:pPr>
            <a:r>
              <a:rPr sz="2400" b="1" spc="-5" dirty="0">
                <a:solidFill>
                  <a:srgbClr val="006FC0"/>
                </a:solidFill>
                <a:latin typeface="Verdana"/>
                <a:cs typeface="Verdana"/>
              </a:rPr>
              <a:t>Neglect: </a:t>
            </a:r>
            <a:endParaRPr lang="en-US" sz="2400" b="1" spc="-5" dirty="0" smtClean="0">
              <a:solidFill>
                <a:srgbClr val="006FC0"/>
              </a:solidFill>
              <a:latin typeface="Verdana"/>
              <a:cs typeface="Verdana"/>
            </a:endParaRPr>
          </a:p>
          <a:p>
            <a:pPr marL="241300" marR="19685" indent="-228600">
              <a:lnSpc>
                <a:spcPct val="80000"/>
              </a:lnSpc>
              <a:spcBef>
                <a:spcPts val="5"/>
              </a:spcBef>
              <a:buClr>
                <a:srgbClr val="2C7B9F"/>
              </a:buClr>
              <a:buFont typeface="Arial"/>
              <a:buChar char="•"/>
              <a:tabLst>
                <a:tab pos="241935" algn="l"/>
              </a:tabLst>
            </a:pPr>
            <a:endParaRPr lang="en-US" sz="2400" b="1" spc="-5" dirty="0">
              <a:solidFill>
                <a:srgbClr val="006FC0"/>
              </a:solidFill>
              <a:latin typeface="Verdana"/>
              <a:cs typeface="Verdana"/>
            </a:endParaRPr>
          </a:p>
          <a:p>
            <a:pPr marL="12700" marR="19685">
              <a:lnSpc>
                <a:spcPct val="80000"/>
              </a:lnSpc>
              <a:spcBef>
                <a:spcPts val="5"/>
              </a:spcBef>
              <a:buClr>
                <a:srgbClr val="2C7B9F"/>
              </a:buClr>
              <a:tabLst>
                <a:tab pos="241935" algn="l"/>
              </a:tabLst>
            </a:pPr>
            <a:r>
              <a:rPr lang="en-US" sz="2400" b="1" spc="-5" dirty="0" smtClean="0">
                <a:solidFill>
                  <a:srgbClr val="006FC0"/>
                </a:solidFill>
                <a:latin typeface="Verdana"/>
                <a:cs typeface="Verdana"/>
              </a:rPr>
              <a:t>	</a:t>
            </a:r>
            <a:r>
              <a:rPr spc="-15" dirty="0" smtClean="0">
                <a:latin typeface="Verdana"/>
                <a:cs typeface="Verdana"/>
              </a:rPr>
              <a:t>involves </a:t>
            </a:r>
            <a:r>
              <a:rPr dirty="0">
                <a:latin typeface="Verdana"/>
                <a:cs typeface="Verdana"/>
              </a:rPr>
              <a:t>a </a:t>
            </a:r>
            <a:r>
              <a:rPr spc="-10" dirty="0">
                <a:latin typeface="Verdana"/>
                <a:cs typeface="Verdana"/>
              </a:rPr>
              <a:t>failure </a:t>
            </a:r>
            <a:r>
              <a:rPr spc="-5" dirty="0">
                <a:latin typeface="Verdana"/>
                <a:cs typeface="Verdana"/>
              </a:rPr>
              <a:t>to </a:t>
            </a:r>
            <a:r>
              <a:rPr spc="-10" dirty="0">
                <a:latin typeface="Verdana"/>
                <a:cs typeface="Verdana"/>
              </a:rPr>
              <a:t>provide </a:t>
            </a:r>
            <a:r>
              <a:rPr spc="-5" dirty="0">
                <a:latin typeface="Verdana"/>
                <a:cs typeface="Verdana"/>
              </a:rPr>
              <a:t>the basic </a:t>
            </a:r>
            <a:r>
              <a:rPr spc="-5" dirty="0" smtClean="0">
                <a:latin typeface="Verdana"/>
                <a:cs typeface="Verdana"/>
              </a:rPr>
              <a:t>necessities </a:t>
            </a:r>
            <a:r>
              <a:rPr spc="-5" dirty="0">
                <a:latin typeface="Verdana"/>
                <a:cs typeface="Verdana"/>
              </a:rPr>
              <a:t>(such </a:t>
            </a:r>
            <a:r>
              <a:rPr dirty="0">
                <a:latin typeface="Verdana"/>
                <a:cs typeface="Verdana"/>
              </a:rPr>
              <a:t>as </a:t>
            </a:r>
            <a:r>
              <a:rPr lang="en-US" dirty="0" smtClean="0">
                <a:latin typeface="Verdana"/>
                <a:cs typeface="Verdana"/>
              </a:rPr>
              <a:t>	</a:t>
            </a:r>
            <a:r>
              <a:rPr spc="-5" dirty="0" smtClean="0">
                <a:latin typeface="Verdana"/>
                <a:cs typeface="Verdana"/>
              </a:rPr>
              <a:t>food</a:t>
            </a:r>
            <a:r>
              <a:rPr spc="-5" dirty="0">
                <a:latin typeface="Verdana"/>
                <a:cs typeface="Verdana"/>
              </a:rPr>
              <a:t>, clothing, </a:t>
            </a:r>
            <a:r>
              <a:rPr spc="-10" dirty="0">
                <a:latin typeface="Verdana"/>
                <a:cs typeface="Verdana"/>
              </a:rPr>
              <a:t>hygiene, </a:t>
            </a:r>
            <a:r>
              <a:rPr dirty="0" smtClean="0">
                <a:latin typeface="Verdana"/>
                <a:cs typeface="Verdana"/>
              </a:rPr>
              <a:t>and </a:t>
            </a:r>
            <a:r>
              <a:rPr spc="-5" dirty="0">
                <a:latin typeface="Verdana"/>
                <a:cs typeface="Verdana"/>
              </a:rPr>
              <a:t>shelter) for </a:t>
            </a:r>
            <a:r>
              <a:rPr dirty="0">
                <a:latin typeface="Verdana"/>
                <a:cs typeface="Verdana"/>
              </a:rPr>
              <a:t>a </a:t>
            </a:r>
            <a:r>
              <a:rPr spc="-5" dirty="0">
                <a:latin typeface="Verdana"/>
                <a:cs typeface="Verdana"/>
              </a:rPr>
              <a:t>child, and/or </a:t>
            </a:r>
            <a:r>
              <a:rPr dirty="0">
                <a:latin typeface="Verdana"/>
                <a:cs typeface="Verdana"/>
              </a:rPr>
              <a:t>a </a:t>
            </a:r>
            <a:r>
              <a:rPr spc="-10" dirty="0">
                <a:latin typeface="Verdana"/>
                <a:cs typeface="Verdana"/>
              </a:rPr>
              <a:t>lack </a:t>
            </a:r>
            <a:r>
              <a:rPr lang="en-US" spc="-10" dirty="0" smtClean="0">
                <a:latin typeface="Verdana"/>
                <a:cs typeface="Verdana"/>
              </a:rPr>
              <a:t>	</a:t>
            </a:r>
            <a:r>
              <a:rPr dirty="0" smtClean="0">
                <a:latin typeface="Verdana"/>
                <a:cs typeface="Verdana"/>
              </a:rPr>
              <a:t>of </a:t>
            </a:r>
            <a:r>
              <a:rPr spc="-5" dirty="0" smtClean="0">
                <a:latin typeface="Verdana"/>
                <a:cs typeface="Verdana"/>
              </a:rPr>
              <a:t>appropriate </a:t>
            </a:r>
            <a:r>
              <a:rPr spc="-5" dirty="0">
                <a:latin typeface="Verdana"/>
                <a:cs typeface="Verdana"/>
              </a:rPr>
              <a:t>care </a:t>
            </a:r>
            <a:r>
              <a:rPr dirty="0">
                <a:latin typeface="Verdana"/>
                <a:cs typeface="Verdana"/>
              </a:rPr>
              <a:t>for a </a:t>
            </a:r>
            <a:r>
              <a:rPr spc="-10" dirty="0">
                <a:latin typeface="Verdana"/>
                <a:cs typeface="Verdana"/>
              </a:rPr>
              <a:t>child including </a:t>
            </a:r>
            <a:r>
              <a:rPr spc="-5" dirty="0">
                <a:latin typeface="Verdana"/>
                <a:cs typeface="Verdana"/>
              </a:rPr>
              <a:t>grossly </a:t>
            </a:r>
            <a:r>
              <a:rPr spc="-15" dirty="0" smtClean="0">
                <a:latin typeface="Verdana"/>
                <a:cs typeface="Verdana"/>
              </a:rPr>
              <a:t>inadequate </a:t>
            </a:r>
            <a:r>
              <a:rPr lang="en-US" spc="-15" dirty="0" smtClean="0">
                <a:latin typeface="Verdana"/>
                <a:cs typeface="Verdana"/>
              </a:rPr>
              <a:t>	</a:t>
            </a:r>
            <a:r>
              <a:rPr spc="-5" dirty="0" smtClean="0">
                <a:latin typeface="Verdana"/>
                <a:cs typeface="Verdana"/>
              </a:rPr>
              <a:t>parental </a:t>
            </a:r>
            <a:r>
              <a:rPr spc="-10" dirty="0">
                <a:latin typeface="Verdana"/>
                <a:cs typeface="Verdana"/>
              </a:rPr>
              <a:t>supervision </a:t>
            </a:r>
            <a:r>
              <a:rPr dirty="0">
                <a:latin typeface="Verdana"/>
                <a:cs typeface="Verdana"/>
              </a:rPr>
              <a:t>or </a:t>
            </a:r>
            <a:r>
              <a:rPr spc="-5" dirty="0">
                <a:latin typeface="Verdana"/>
                <a:cs typeface="Verdana"/>
              </a:rPr>
              <a:t>ethical  </a:t>
            </a:r>
            <a:r>
              <a:rPr spc="-15" dirty="0">
                <a:latin typeface="Verdana"/>
                <a:cs typeface="Verdana"/>
              </a:rPr>
              <a:t>guidance, </a:t>
            </a:r>
            <a:r>
              <a:rPr dirty="0">
                <a:latin typeface="Verdana"/>
                <a:cs typeface="Verdana"/>
              </a:rPr>
              <a:t>or </a:t>
            </a:r>
            <a:r>
              <a:rPr spc="-5" dirty="0">
                <a:latin typeface="Verdana"/>
                <a:cs typeface="Verdana"/>
              </a:rPr>
              <a:t>grossly </a:t>
            </a:r>
            <a:r>
              <a:rPr spc="-10" dirty="0">
                <a:latin typeface="Verdana"/>
                <a:cs typeface="Verdana"/>
              </a:rPr>
              <a:t>inadequate </a:t>
            </a:r>
            <a:r>
              <a:rPr lang="en-US" spc="-10" dirty="0" smtClean="0">
                <a:latin typeface="Verdana"/>
                <a:cs typeface="Verdana"/>
              </a:rPr>
              <a:t>	</a:t>
            </a:r>
            <a:r>
              <a:rPr spc="-5" dirty="0" smtClean="0">
                <a:latin typeface="Verdana"/>
                <a:cs typeface="Verdana"/>
              </a:rPr>
              <a:t>attention </a:t>
            </a:r>
            <a:r>
              <a:rPr spc="-5" dirty="0">
                <a:latin typeface="Verdana"/>
                <a:cs typeface="Verdana"/>
              </a:rPr>
              <a:t>to  the </a:t>
            </a:r>
            <a:r>
              <a:rPr spc="-15" dirty="0">
                <a:latin typeface="Verdana"/>
                <a:cs typeface="Verdana"/>
              </a:rPr>
              <a:t>child’s </a:t>
            </a:r>
            <a:r>
              <a:rPr spc="-10" dirty="0">
                <a:latin typeface="Verdana"/>
                <a:cs typeface="Verdana"/>
              </a:rPr>
              <a:t>physical, </a:t>
            </a:r>
            <a:r>
              <a:rPr spc="-5" dirty="0">
                <a:latin typeface="Verdana"/>
                <a:cs typeface="Verdana"/>
              </a:rPr>
              <a:t>medical, </a:t>
            </a:r>
            <a:r>
              <a:rPr spc="-10" dirty="0">
                <a:latin typeface="Verdana"/>
                <a:cs typeface="Verdana"/>
              </a:rPr>
              <a:t>psychological,  </a:t>
            </a:r>
            <a:r>
              <a:rPr lang="en-US" spc="-10" dirty="0" smtClean="0">
                <a:latin typeface="Verdana"/>
                <a:cs typeface="Verdana"/>
              </a:rPr>
              <a:t>	</a:t>
            </a:r>
            <a:r>
              <a:rPr spc="-5" dirty="0" smtClean="0">
                <a:latin typeface="Verdana"/>
                <a:cs typeface="Verdana"/>
              </a:rPr>
              <a:t>emotional</a:t>
            </a:r>
            <a:r>
              <a:rPr spc="-5" dirty="0">
                <a:latin typeface="Verdana"/>
                <a:cs typeface="Verdana"/>
              </a:rPr>
              <a:t>, </a:t>
            </a:r>
            <a:r>
              <a:rPr dirty="0">
                <a:latin typeface="Verdana"/>
                <a:cs typeface="Verdana"/>
              </a:rPr>
              <a:t>or educational</a:t>
            </a:r>
            <a:r>
              <a:rPr spc="25" dirty="0">
                <a:latin typeface="Verdana"/>
                <a:cs typeface="Verdana"/>
              </a:rPr>
              <a:t> </a:t>
            </a:r>
            <a:r>
              <a:rPr dirty="0">
                <a:latin typeface="Verdana"/>
                <a:cs typeface="Verdana"/>
              </a:rPr>
              <a:t>needs.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85620"/>
          <a:stretch/>
        </p:blipFill>
        <p:spPr>
          <a:xfrm>
            <a:off x="7731110" y="6100190"/>
            <a:ext cx="604838" cy="58206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26440" y="4876800"/>
            <a:ext cx="7239000" cy="1349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0"/>
              </a:spcBef>
              <a:buClr>
                <a:srgbClr val="2C7B9F"/>
              </a:buClr>
              <a:buFont typeface="Arial"/>
              <a:buChar char="•"/>
              <a:tabLst>
                <a:tab pos="241935" algn="l"/>
              </a:tabLst>
            </a:pPr>
            <a:r>
              <a:rPr lang="en-US" sz="2400" b="1" spc="-5" dirty="0">
                <a:solidFill>
                  <a:srgbClr val="006FC0"/>
                </a:solidFill>
                <a:latin typeface="Verdana"/>
                <a:cs typeface="Verdana"/>
              </a:rPr>
              <a:t>Pornography: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  <a:buClr>
                <a:srgbClr val="2C7B9F"/>
              </a:buClr>
              <a:tabLst>
                <a:tab pos="241935" algn="l"/>
              </a:tabLst>
            </a:pPr>
            <a:endParaRPr lang="en-US" sz="1400" b="1" spc="-5" dirty="0">
              <a:solidFill>
                <a:srgbClr val="006FC0"/>
              </a:solidFill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  <a:buClr>
                <a:srgbClr val="2C7B9F"/>
              </a:buClr>
              <a:tabLst>
                <a:tab pos="241935" algn="l"/>
              </a:tabLst>
            </a:pPr>
            <a:r>
              <a:rPr lang="en-US" sz="2400" b="1" spc="-5" dirty="0">
                <a:solidFill>
                  <a:srgbClr val="006FC0"/>
                </a:solidFill>
                <a:latin typeface="Verdana"/>
                <a:cs typeface="Verdana"/>
              </a:rPr>
              <a:t>	</a:t>
            </a:r>
            <a:r>
              <a:rPr lang="en-US" spc="-15" dirty="0">
                <a:latin typeface="Verdana"/>
                <a:cs typeface="Verdana"/>
              </a:rPr>
              <a:t>involves </a:t>
            </a:r>
            <a:r>
              <a:rPr lang="en-US" spc="-5" dirty="0">
                <a:latin typeface="Verdana"/>
                <a:cs typeface="Verdana"/>
              </a:rPr>
              <a:t>the acquisition,  possession </a:t>
            </a:r>
            <a:r>
              <a:rPr lang="en-US" dirty="0">
                <a:latin typeface="Verdana"/>
                <a:cs typeface="Verdana"/>
              </a:rPr>
              <a:t>and </a:t>
            </a:r>
            <a:r>
              <a:rPr lang="en-US" spc="-5" dirty="0">
                <a:latin typeface="Verdana"/>
                <a:cs typeface="Verdana"/>
              </a:rPr>
              <a:t>distribution </a:t>
            </a:r>
            <a:r>
              <a:rPr lang="en-US" dirty="0">
                <a:latin typeface="Verdana"/>
                <a:cs typeface="Verdana"/>
              </a:rPr>
              <a:t>of 	</a:t>
            </a:r>
            <a:r>
              <a:rPr lang="en-US" spc="-10" dirty="0">
                <a:latin typeface="Verdana"/>
                <a:cs typeface="Verdana"/>
              </a:rPr>
              <a:t>pornographic  </a:t>
            </a:r>
            <a:r>
              <a:rPr lang="en-US" spc="-15" dirty="0">
                <a:latin typeface="Verdana"/>
                <a:cs typeface="Verdana"/>
              </a:rPr>
              <a:t>images </a:t>
            </a:r>
            <a:r>
              <a:rPr lang="en-US" dirty="0">
                <a:latin typeface="Verdana"/>
                <a:cs typeface="Verdana"/>
              </a:rPr>
              <a:t>of</a:t>
            </a:r>
            <a:r>
              <a:rPr lang="en-US" spc="-55" dirty="0">
                <a:latin typeface="Verdana"/>
                <a:cs typeface="Verdana"/>
              </a:rPr>
              <a:t> </a:t>
            </a:r>
            <a:r>
              <a:rPr lang="en-US" spc="-5" dirty="0">
                <a:latin typeface="Verdana"/>
                <a:cs typeface="Verdana"/>
              </a:rPr>
              <a:t>children.</a:t>
            </a:r>
            <a:endParaRPr lang="en-US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0240" y="533400"/>
            <a:ext cx="7292975" cy="843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700" i="0" u="sng" spc="-5" dirty="0">
                <a:latin typeface="Verdana"/>
                <a:cs typeface="Verdana"/>
              </a:rPr>
              <a:t>Signs often associated with particular types  of child abuse and neglect</a:t>
            </a:r>
            <a:r>
              <a:rPr sz="2700" i="0" u="sng" spc="-5" dirty="0" smtClean="0">
                <a:latin typeface="Verdana"/>
                <a:cs typeface="Verdana"/>
              </a:rPr>
              <a:t>.</a:t>
            </a:r>
            <a:endParaRPr sz="2700" i="0" u="sng" spc="-5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0240" y="1630807"/>
            <a:ext cx="6903720" cy="3594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5080" indent="-228600" algn="just">
              <a:lnSpc>
                <a:spcPct val="100000"/>
              </a:lnSpc>
              <a:spcBef>
                <a:spcPts val="105"/>
              </a:spcBef>
              <a:buClr>
                <a:srgbClr val="2C7B9F"/>
              </a:buClr>
              <a:buFont typeface="Arial"/>
              <a:buChar char="•"/>
              <a:tabLst>
                <a:tab pos="241300" algn="l"/>
              </a:tabLst>
            </a:pPr>
            <a:endParaRPr lang="en-US" sz="2000" dirty="0" smtClean="0">
              <a:latin typeface="Verdana"/>
              <a:cs typeface="Verdana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105"/>
              </a:spcBef>
              <a:buClr>
                <a:srgbClr val="2C7B9F"/>
              </a:buClr>
              <a:buFont typeface="Arial"/>
              <a:buChar char="•"/>
              <a:tabLst>
                <a:tab pos="241300" algn="l"/>
              </a:tabLst>
            </a:pPr>
            <a:endParaRPr lang="en-US" sz="2000" dirty="0">
              <a:latin typeface="Verdana"/>
              <a:cs typeface="Verdana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105"/>
              </a:spcBef>
              <a:buClr>
                <a:srgbClr val="2C7B9F"/>
              </a:buClr>
              <a:buFont typeface="Arial"/>
              <a:buChar char="•"/>
              <a:tabLst>
                <a:tab pos="241300" algn="l"/>
              </a:tabLst>
            </a:pPr>
            <a:endParaRPr lang="en-US" sz="2000" dirty="0" smtClean="0">
              <a:latin typeface="Verdana"/>
              <a:cs typeface="Verdana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105"/>
              </a:spcBef>
              <a:buClr>
                <a:srgbClr val="2C7B9F"/>
              </a:buClr>
              <a:buFont typeface="Arial"/>
              <a:buChar char="•"/>
              <a:tabLst>
                <a:tab pos="241300" algn="l"/>
              </a:tabLst>
            </a:pPr>
            <a:endParaRPr lang="en-US" sz="2000" dirty="0">
              <a:latin typeface="Verdana"/>
              <a:cs typeface="Verdana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105"/>
              </a:spcBef>
              <a:buClr>
                <a:srgbClr val="2C7B9F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 smtClean="0">
                <a:latin typeface="Verdana"/>
                <a:cs typeface="Verdana"/>
              </a:rPr>
              <a:t>It </a:t>
            </a:r>
            <a:r>
              <a:rPr sz="2000" spc="-5" dirty="0">
                <a:latin typeface="Verdana"/>
                <a:cs typeface="Verdana"/>
              </a:rPr>
              <a:t>is important to </a:t>
            </a:r>
            <a:r>
              <a:rPr sz="2000" dirty="0">
                <a:latin typeface="Verdana"/>
                <a:cs typeface="Verdana"/>
              </a:rPr>
              <a:t>note, </a:t>
            </a:r>
            <a:r>
              <a:rPr sz="2000" spc="-40" dirty="0">
                <a:latin typeface="Verdana"/>
                <a:cs typeface="Verdana"/>
              </a:rPr>
              <a:t>however, </a:t>
            </a:r>
            <a:r>
              <a:rPr sz="2000" dirty="0">
                <a:latin typeface="Verdana"/>
                <a:cs typeface="Verdana"/>
              </a:rPr>
              <a:t>that these </a:t>
            </a:r>
            <a:r>
              <a:rPr sz="2000" spc="-5" dirty="0">
                <a:latin typeface="Verdana"/>
                <a:cs typeface="Verdana"/>
              </a:rPr>
              <a:t>types</a:t>
            </a:r>
            <a:r>
              <a:rPr sz="2000" spc="-13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of  abuse </a:t>
            </a:r>
            <a:r>
              <a:rPr sz="2000" spc="-5" dirty="0">
                <a:latin typeface="Verdana"/>
                <a:cs typeface="Verdana"/>
              </a:rPr>
              <a:t>are </a:t>
            </a:r>
            <a:r>
              <a:rPr sz="2000" dirty="0">
                <a:latin typeface="Verdana"/>
                <a:cs typeface="Verdana"/>
              </a:rPr>
              <a:t>more </a:t>
            </a:r>
            <a:r>
              <a:rPr sz="2000" spc="-5" dirty="0">
                <a:latin typeface="Verdana"/>
                <a:cs typeface="Verdana"/>
              </a:rPr>
              <a:t>typically </a:t>
            </a:r>
            <a:r>
              <a:rPr sz="2000" dirty="0">
                <a:latin typeface="Verdana"/>
                <a:cs typeface="Verdana"/>
              </a:rPr>
              <a:t>found </a:t>
            </a:r>
            <a:r>
              <a:rPr sz="2000" spc="-5" dirty="0">
                <a:latin typeface="Verdana"/>
                <a:cs typeface="Verdana"/>
              </a:rPr>
              <a:t>in combination than  alone.</a:t>
            </a:r>
            <a:endParaRPr sz="2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2C7B9F"/>
              </a:buClr>
              <a:buFont typeface="Arial"/>
              <a:buChar char="•"/>
            </a:pPr>
            <a:endParaRPr sz="2900" dirty="0">
              <a:latin typeface="Times New Roman"/>
              <a:cs typeface="Times New Roman"/>
            </a:endParaRPr>
          </a:p>
          <a:p>
            <a:pPr marL="241300" marR="186055" indent="-228600">
              <a:lnSpc>
                <a:spcPct val="100000"/>
              </a:lnSpc>
              <a:buClr>
                <a:srgbClr val="2C7B9F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physically </a:t>
            </a:r>
            <a:r>
              <a:rPr sz="2000" dirty="0">
                <a:latin typeface="Verdana"/>
                <a:cs typeface="Verdana"/>
              </a:rPr>
              <a:t>abused </a:t>
            </a:r>
            <a:r>
              <a:rPr sz="2000" spc="-5" dirty="0">
                <a:latin typeface="Verdana"/>
                <a:cs typeface="Verdana"/>
              </a:rPr>
              <a:t>child, </a:t>
            </a:r>
            <a:r>
              <a:rPr sz="2000" dirty="0">
                <a:latin typeface="Verdana"/>
                <a:cs typeface="Verdana"/>
              </a:rPr>
              <a:t>for example, </a:t>
            </a:r>
            <a:r>
              <a:rPr sz="2000" spc="-5" dirty="0">
                <a:latin typeface="Verdana"/>
                <a:cs typeface="Verdana"/>
              </a:rPr>
              <a:t>is </a:t>
            </a:r>
            <a:r>
              <a:rPr sz="2000" dirty="0">
                <a:latin typeface="Verdana"/>
                <a:cs typeface="Verdana"/>
              </a:rPr>
              <a:t>often  </a:t>
            </a:r>
            <a:r>
              <a:rPr sz="2000" spc="-5" dirty="0">
                <a:latin typeface="Verdana"/>
                <a:cs typeface="Verdana"/>
              </a:rPr>
              <a:t>emotionally </a:t>
            </a:r>
            <a:r>
              <a:rPr sz="2000" dirty="0">
                <a:latin typeface="Verdana"/>
                <a:cs typeface="Verdana"/>
              </a:rPr>
              <a:t>abused as </a:t>
            </a:r>
            <a:r>
              <a:rPr sz="2000" spc="-5" dirty="0">
                <a:latin typeface="Verdana"/>
                <a:cs typeface="Verdana"/>
              </a:rPr>
              <a:t>well, </a:t>
            </a:r>
            <a:r>
              <a:rPr sz="2000" dirty="0">
                <a:latin typeface="Verdana"/>
                <a:cs typeface="Verdana"/>
              </a:rPr>
              <a:t>and a </a:t>
            </a:r>
            <a:r>
              <a:rPr sz="2000" spc="-5" dirty="0">
                <a:latin typeface="Verdana"/>
                <a:cs typeface="Verdana"/>
              </a:rPr>
              <a:t>sexually </a:t>
            </a:r>
            <a:r>
              <a:rPr sz="2000" dirty="0">
                <a:latin typeface="Verdana"/>
                <a:cs typeface="Verdana"/>
              </a:rPr>
              <a:t>abused  </a:t>
            </a:r>
            <a:r>
              <a:rPr sz="2000" spc="-5" dirty="0">
                <a:latin typeface="Verdana"/>
                <a:cs typeface="Verdana"/>
              </a:rPr>
              <a:t>child also </a:t>
            </a:r>
            <a:r>
              <a:rPr sz="2000" spc="-10" dirty="0">
                <a:latin typeface="Verdana"/>
                <a:cs typeface="Verdana"/>
              </a:rPr>
              <a:t>may </a:t>
            </a:r>
            <a:r>
              <a:rPr sz="2000" spc="-5" dirty="0">
                <a:latin typeface="Verdana"/>
                <a:cs typeface="Verdana"/>
              </a:rPr>
              <a:t>be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neglected.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85620"/>
          <a:stretch/>
        </p:blipFill>
        <p:spPr>
          <a:xfrm>
            <a:off x="7731110" y="6100190"/>
            <a:ext cx="604838" cy="582061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990600"/>
            <a:ext cx="2442845" cy="4276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700" i="0" u="sng" spc="-5" dirty="0">
                <a:latin typeface="Verdana"/>
                <a:cs typeface="Verdana"/>
              </a:rPr>
              <a:t>The Child: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7988" y="1828800"/>
            <a:ext cx="7807960" cy="3511859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625"/>
              </a:spcBef>
              <a:buClr>
                <a:srgbClr val="2C7B9F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pc="-15" dirty="0">
                <a:latin typeface="Verdana"/>
                <a:cs typeface="Verdana"/>
              </a:rPr>
              <a:t>Shows sudden changes in behavior or school performance</a:t>
            </a:r>
          </a:p>
          <a:p>
            <a:pPr marL="241300" marR="878840" indent="-228600">
              <a:lnSpc>
                <a:spcPct val="100000"/>
              </a:lnSpc>
              <a:spcBef>
                <a:spcPts val="525"/>
              </a:spcBef>
              <a:buClr>
                <a:srgbClr val="2C7B9F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pc="-15" dirty="0">
                <a:latin typeface="Verdana"/>
                <a:cs typeface="Verdana"/>
              </a:rPr>
              <a:t>Has not received help for physical or medical </a:t>
            </a:r>
            <a:r>
              <a:rPr lang="en-US" spc="-15" dirty="0" smtClean="0">
                <a:latin typeface="Verdana"/>
                <a:cs typeface="Verdana"/>
              </a:rPr>
              <a:t>p</a:t>
            </a:r>
            <a:r>
              <a:rPr spc="-15" dirty="0" smtClean="0">
                <a:latin typeface="Verdana"/>
                <a:cs typeface="Verdana"/>
              </a:rPr>
              <a:t>roblems  </a:t>
            </a:r>
            <a:r>
              <a:rPr spc="-15" dirty="0">
                <a:latin typeface="Verdana"/>
                <a:cs typeface="Verdana"/>
              </a:rPr>
              <a:t>brought to the parents’ attention</a:t>
            </a:r>
          </a:p>
          <a:p>
            <a:pPr marL="241300" indent="-228600">
              <a:lnSpc>
                <a:spcPct val="100000"/>
              </a:lnSpc>
              <a:spcBef>
                <a:spcPts val="525"/>
              </a:spcBef>
              <a:buClr>
                <a:srgbClr val="2C7B9F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pc="-15" dirty="0">
                <a:latin typeface="Verdana"/>
                <a:cs typeface="Verdana"/>
              </a:rPr>
              <a:t>Has learning problems (or difficulty concentrating) that cannot</a:t>
            </a:r>
          </a:p>
          <a:p>
            <a:pPr marL="241300">
              <a:lnSpc>
                <a:spcPct val="100000"/>
              </a:lnSpc>
            </a:pPr>
            <a:r>
              <a:rPr spc="-15" dirty="0">
                <a:latin typeface="Verdana"/>
                <a:cs typeface="Verdana"/>
              </a:rPr>
              <a:t>be attributed to specific physical or psychological causes</a:t>
            </a: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2C7B9F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pc="-15" dirty="0">
                <a:latin typeface="Verdana"/>
                <a:cs typeface="Verdana"/>
              </a:rPr>
              <a:t>Is always watchful, as though preparing for something bad to</a:t>
            </a:r>
          </a:p>
          <a:p>
            <a:pPr marL="241300">
              <a:lnSpc>
                <a:spcPct val="100000"/>
              </a:lnSpc>
            </a:pPr>
            <a:r>
              <a:rPr spc="-15" dirty="0">
                <a:latin typeface="Verdana"/>
                <a:cs typeface="Verdana"/>
              </a:rPr>
              <a:t>happen</a:t>
            </a: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2C7B9F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pc="-15" dirty="0">
                <a:latin typeface="Verdana"/>
                <a:cs typeface="Verdana"/>
              </a:rPr>
              <a:t>Lacks adult supervision</a:t>
            </a:r>
          </a:p>
          <a:p>
            <a:pPr marL="241300" indent="-228600">
              <a:lnSpc>
                <a:spcPct val="100000"/>
              </a:lnSpc>
              <a:spcBef>
                <a:spcPts val="525"/>
              </a:spcBef>
              <a:buClr>
                <a:srgbClr val="2C7B9F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pc="-15" dirty="0">
                <a:latin typeface="Verdana"/>
                <a:cs typeface="Verdana"/>
              </a:rPr>
              <a:t>Is overly compliant, passive, or withdrawn</a:t>
            </a:r>
          </a:p>
          <a:p>
            <a:pPr marL="241300" indent="-228600">
              <a:lnSpc>
                <a:spcPct val="100000"/>
              </a:lnSpc>
              <a:spcBef>
                <a:spcPts val="525"/>
              </a:spcBef>
              <a:buClr>
                <a:srgbClr val="2C7B9F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pc="-15" dirty="0">
                <a:latin typeface="Verdana"/>
                <a:cs typeface="Verdana"/>
              </a:rPr>
              <a:t>Comes to school or other activities early, stays late, and does</a:t>
            </a:r>
          </a:p>
          <a:p>
            <a:pPr marL="241300">
              <a:lnSpc>
                <a:spcPct val="100000"/>
              </a:lnSpc>
            </a:pPr>
            <a:r>
              <a:rPr spc="-15" dirty="0">
                <a:latin typeface="Verdana"/>
                <a:cs typeface="Verdana"/>
              </a:rPr>
              <a:t>not want to go home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85620"/>
          <a:stretch/>
        </p:blipFill>
        <p:spPr>
          <a:xfrm>
            <a:off x="7731110" y="6100190"/>
            <a:ext cx="604838" cy="582061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6264" y="895858"/>
            <a:ext cx="7224726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700" i="0" u="sng" spc="-5" dirty="0">
                <a:latin typeface="Verdana"/>
                <a:cs typeface="Verdana"/>
              </a:rPr>
              <a:t>Consider the possibility of physical abuse when the</a:t>
            </a:r>
            <a:r>
              <a:rPr lang="en-US" sz="2700" i="0" u="sng" spc="-5" dirty="0">
                <a:latin typeface="Verdana"/>
                <a:cs typeface="Verdana"/>
              </a:rPr>
              <a:t> </a:t>
            </a:r>
            <a:r>
              <a:rPr sz="2700" i="0" u="sng" spc="-5" dirty="0">
                <a:latin typeface="Verdana"/>
                <a:cs typeface="Verdana"/>
              </a:rPr>
              <a:t>child: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8200" y="1905000"/>
            <a:ext cx="7082790" cy="361445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268605" indent="-228600">
              <a:lnSpc>
                <a:spcPct val="100000"/>
              </a:lnSpc>
              <a:spcBef>
                <a:spcPts val="105"/>
              </a:spcBef>
              <a:buClr>
                <a:srgbClr val="2C7B9F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pc="-15" dirty="0">
                <a:latin typeface="Verdana"/>
                <a:cs typeface="Verdana"/>
              </a:rPr>
              <a:t>Has unexplained burns, bites, bruises, cuts, broken  bones, or black eyes</a:t>
            </a: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2C7B9F"/>
              </a:buClr>
              <a:buFont typeface="Arial"/>
              <a:buChar char="•"/>
            </a:pPr>
            <a:endParaRPr spc="-15" dirty="0">
              <a:latin typeface="Verdana"/>
              <a:cs typeface="Verdana"/>
            </a:endParaRPr>
          </a:p>
          <a:p>
            <a:pPr marL="241300" marR="5080" indent="-228600">
              <a:lnSpc>
                <a:spcPct val="100000"/>
              </a:lnSpc>
              <a:buClr>
                <a:srgbClr val="2C7B9F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pc="-15" dirty="0">
                <a:latin typeface="Verdana"/>
                <a:cs typeface="Verdana"/>
              </a:rPr>
              <a:t>Has fading bruises or other marks noticeable after an  absence from school</a:t>
            </a:r>
          </a:p>
          <a:p>
            <a:pPr>
              <a:lnSpc>
                <a:spcPct val="100000"/>
              </a:lnSpc>
              <a:buClr>
                <a:srgbClr val="2C7B9F"/>
              </a:buClr>
              <a:buFont typeface="Arial"/>
              <a:buChar char="•"/>
            </a:pPr>
            <a:endParaRPr spc="-15" dirty="0">
              <a:latin typeface="Verdana"/>
              <a:cs typeface="Verdana"/>
            </a:endParaRPr>
          </a:p>
          <a:p>
            <a:pPr marL="241300" marR="219710" indent="-228600">
              <a:lnSpc>
                <a:spcPct val="100000"/>
              </a:lnSpc>
              <a:spcBef>
                <a:spcPts val="5"/>
              </a:spcBef>
              <a:buClr>
                <a:srgbClr val="2C7B9F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pc="-15" dirty="0">
                <a:latin typeface="Verdana"/>
                <a:cs typeface="Verdana"/>
              </a:rPr>
              <a:t>Seems frightened of the parents or another adult  caregiver and protests or cries when it is time to go  home</a:t>
            </a: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2C7B9F"/>
              </a:buClr>
              <a:buFont typeface="Arial"/>
              <a:buChar char="•"/>
            </a:pPr>
            <a:endParaRPr spc="-15" dirty="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buClr>
                <a:srgbClr val="2C7B9F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pc="-15" dirty="0">
                <a:latin typeface="Verdana"/>
                <a:cs typeface="Verdana"/>
              </a:rPr>
              <a:t>Shrinks at the approach of adults</a:t>
            </a: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2C7B9F"/>
              </a:buClr>
              <a:buFont typeface="Arial"/>
              <a:buChar char="•"/>
            </a:pPr>
            <a:endParaRPr spc="-15" dirty="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buClr>
                <a:srgbClr val="2C7B9F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pc="-15" dirty="0">
                <a:latin typeface="Verdana"/>
                <a:cs typeface="Verdana"/>
              </a:rPr>
              <a:t>Reports injury by a parent or another adult caregiver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85620"/>
          <a:stretch/>
        </p:blipFill>
        <p:spPr>
          <a:xfrm>
            <a:off x="7731110" y="6100190"/>
            <a:ext cx="604838" cy="582061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3889" y="567050"/>
            <a:ext cx="7279640" cy="843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700" i="0" u="sng" spc="-5" dirty="0">
                <a:latin typeface="Verdana"/>
                <a:cs typeface="Verdana"/>
              </a:rPr>
              <a:t>Consider the possibility of neglect when the child: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124" y="1676400"/>
            <a:ext cx="7399655" cy="3891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2C7B9F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pc="-15" dirty="0">
                <a:latin typeface="Verdana"/>
                <a:cs typeface="Verdana"/>
              </a:rPr>
              <a:t>Is frequently absent from school</a:t>
            </a: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2C7B9F"/>
              </a:buClr>
              <a:buFont typeface="Arial"/>
              <a:buChar char="•"/>
            </a:pPr>
            <a:endParaRPr spc="-15" dirty="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buClr>
                <a:srgbClr val="2C7B9F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pc="-15" dirty="0">
                <a:latin typeface="Verdana"/>
                <a:cs typeface="Verdana"/>
              </a:rPr>
              <a:t>Begs or steals food or money</a:t>
            </a:r>
          </a:p>
          <a:p>
            <a:pPr>
              <a:lnSpc>
                <a:spcPct val="100000"/>
              </a:lnSpc>
              <a:buClr>
                <a:srgbClr val="2C7B9F"/>
              </a:buClr>
              <a:buFont typeface="Arial"/>
              <a:buChar char="•"/>
            </a:pPr>
            <a:endParaRPr spc="-15" dirty="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buClr>
                <a:srgbClr val="2C7B9F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pc="-15" dirty="0">
                <a:latin typeface="Verdana"/>
                <a:cs typeface="Verdana"/>
              </a:rPr>
              <a:t>Lacks needed medical or dental care, immunizations, or</a:t>
            </a:r>
          </a:p>
          <a:p>
            <a:pPr marL="241300">
              <a:lnSpc>
                <a:spcPct val="100000"/>
              </a:lnSpc>
            </a:pPr>
            <a:r>
              <a:rPr spc="-15" dirty="0">
                <a:latin typeface="Verdana"/>
                <a:cs typeface="Verdana"/>
              </a:rPr>
              <a:t>glasses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pc="-15" dirty="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Clr>
                <a:srgbClr val="2C7B9F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pc="-15" dirty="0">
                <a:latin typeface="Verdana"/>
                <a:cs typeface="Verdana"/>
              </a:rPr>
              <a:t>Is consistently dirty and has noticeable body odor</a:t>
            </a: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2C7B9F"/>
              </a:buClr>
              <a:buFont typeface="Arial"/>
              <a:buChar char="•"/>
            </a:pPr>
            <a:endParaRPr spc="-15" dirty="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buClr>
                <a:srgbClr val="2C7B9F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pc="-15" dirty="0">
                <a:latin typeface="Verdana"/>
                <a:cs typeface="Verdana"/>
              </a:rPr>
              <a:t>Lacks sufficient clothing for the weather</a:t>
            </a: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2C7B9F"/>
              </a:buClr>
              <a:buFont typeface="Arial"/>
              <a:buChar char="•"/>
            </a:pPr>
            <a:endParaRPr spc="-15" dirty="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buClr>
                <a:srgbClr val="2C7B9F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pc="-15" dirty="0">
                <a:latin typeface="Verdana"/>
                <a:cs typeface="Verdana"/>
              </a:rPr>
              <a:t>Abuses alcohol or other drugs</a:t>
            </a: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2C7B9F"/>
              </a:buClr>
              <a:buFont typeface="Arial"/>
              <a:buChar char="•"/>
            </a:pPr>
            <a:endParaRPr spc="-15" dirty="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buClr>
                <a:srgbClr val="2C7B9F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pc="-15" dirty="0">
                <a:latin typeface="Verdana"/>
                <a:cs typeface="Verdana"/>
              </a:rPr>
              <a:t>States that there is no one at home to provide care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85620"/>
          <a:stretch/>
        </p:blipFill>
        <p:spPr>
          <a:xfrm>
            <a:off x="7731110" y="6100190"/>
            <a:ext cx="604838" cy="582061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8425" y="413942"/>
            <a:ext cx="7197090" cy="843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700" i="0" u="sng" spc="-5" dirty="0">
                <a:latin typeface="Verdana"/>
                <a:cs typeface="Verdana"/>
              </a:rPr>
              <a:t>Consider the possibility of sexual abuse when the</a:t>
            </a:r>
            <a:r>
              <a:rPr lang="en-US" sz="2700" i="0" u="sng" spc="-5" dirty="0">
                <a:latin typeface="Verdana"/>
                <a:cs typeface="Verdana"/>
              </a:rPr>
              <a:t> child</a:t>
            </a:r>
            <a:endParaRPr sz="2700" i="0" u="sng" spc="-5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8425" y="1544199"/>
            <a:ext cx="7372350" cy="4555991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278130" indent="-265430">
              <a:lnSpc>
                <a:spcPct val="100000"/>
              </a:lnSpc>
              <a:spcBef>
                <a:spcPts val="330"/>
              </a:spcBef>
              <a:buClr>
                <a:srgbClr val="2C7B9F"/>
              </a:buClr>
              <a:buFont typeface="Wingdings 2"/>
              <a:buChar char=""/>
              <a:tabLst>
                <a:tab pos="278765" algn="l"/>
              </a:tabLst>
            </a:pPr>
            <a:r>
              <a:rPr dirty="0" smtClean="0">
                <a:latin typeface="Verdana"/>
                <a:cs typeface="Verdana"/>
              </a:rPr>
              <a:t>Has </a:t>
            </a:r>
            <a:r>
              <a:rPr spc="-5" dirty="0">
                <a:latin typeface="Verdana"/>
                <a:cs typeface="Verdana"/>
              </a:rPr>
              <a:t>difficulty walking </a:t>
            </a:r>
            <a:r>
              <a:rPr dirty="0">
                <a:latin typeface="Verdana"/>
                <a:cs typeface="Verdana"/>
              </a:rPr>
              <a:t>or</a:t>
            </a:r>
            <a:r>
              <a:rPr spc="-90" dirty="0">
                <a:latin typeface="Verdana"/>
                <a:cs typeface="Verdana"/>
              </a:rPr>
              <a:t> </a:t>
            </a:r>
            <a:r>
              <a:rPr dirty="0">
                <a:latin typeface="Verdana"/>
                <a:cs typeface="Verdana"/>
              </a:rPr>
              <a:t>sitting</a:t>
            </a:r>
          </a:p>
          <a:p>
            <a:pPr>
              <a:lnSpc>
                <a:spcPct val="100000"/>
              </a:lnSpc>
              <a:buClr>
                <a:srgbClr val="2C7B9F"/>
              </a:buClr>
              <a:buFont typeface="Wingdings 2"/>
              <a:buChar char=""/>
            </a:pPr>
            <a:endParaRPr dirty="0">
              <a:latin typeface="Times New Roman"/>
              <a:cs typeface="Times New Roman"/>
            </a:endParaRPr>
          </a:p>
          <a:p>
            <a:pPr marL="278130" indent="-265430">
              <a:lnSpc>
                <a:spcPct val="100000"/>
              </a:lnSpc>
              <a:spcBef>
                <a:spcPts val="5"/>
              </a:spcBef>
              <a:buClr>
                <a:srgbClr val="2C7B9F"/>
              </a:buClr>
              <a:buFont typeface="Wingdings 2"/>
              <a:buChar char=""/>
              <a:tabLst>
                <a:tab pos="278765" algn="l"/>
              </a:tabLst>
            </a:pPr>
            <a:r>
              <a:rPr dirty="0">
                <a:latin typeface="Verdana"/>
                <a:cs typeface="Verdana"/>
              </a:rPr>
              <a:t>Suddenly refuses to change for gym or to </a:t>
            </a:r>
            <a:r>
              <a:rPr spc="-5" dirty="0">
                <a:latin typeface="Verdana"/>
                <a:cs typeface="Verdana"/>
              </a:rPr>
              <a:t>participate</a:t>
            </a:r>
            <a:r>
              <a:rPr spc="-185" dirty="0">
                <a:latin typeface="Verdana"/>
                <a:cs typeface="Verdana"/>
              </a:rPr>
              <a:t> </a:t>
            </a:r>
            <a:r>
              <a:rPr spc="-710" dirty="0">
                <a:latin typeface="Verdana"/>
                <a:cs typeface="Verdana"/>
              </a:rPr>
              <a:t>in</a:t>
            </a:r>
            <a:endParaRPr dirty="0">
              <a:latin typeface="Verdana"/>
              <a:cs typeface="Verdana"/>
            </a:endParaRPr>
          </a:p>
          <a:p>
            <a:pPr marL="278130">
              <a:lnSpc>
                <a:spcPct val="100000"/>
              </a:lnSpc>
              <a:spcBef>
                <a:spcPts val="240"/>
              </a:spcBef>
            </a:pPr>
            <a:r>
              <a:rPr spc="-5" dirty="0">
                <a:latin typeface="Verdana"/>
                <a:cs typeface="Verdana"/>
              </a:rPr>
              <a:t>physical</a:t>
            </a:r>
            <a:r>
              <a:rPr spc="-75" dirty="0">
                <a:latin typeface="Verdana"/>
                <a:cs typeface="Verdana"/>
              </a:rPr>
              <a:t> </a:t>
            </a:r>
            <a:r>
              <a:rPr spc="-5" dirty="0">
                <a:latin typeface="Verdana"/>
                <a:cs typeface="Verdana"/>
              </a:rPr>
              <a:t>activities</a:t>
            </a:r>
            <a:endParaRPr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dirty="0">
              <a:latin typeface="Times New Roman"/>
              <a:cs typeface="Times New Roman"/>
            </a:endParaRPr>
          </a:p>
          <a:p>
            <a:pPr marL="278130" indent="-265430">
              <a:lnSpc>
                <a:spcPct val="100000"/>
              </a:lnSpc>
              <a:spcBef>
                <a:spcPts val="5"/>
              </a:spcBef>
              <a:buClr>
                <a:srgbClr val="2C7B9F"/>
              </a:buClr>
              <a:buFont typeface="Wingdings 2"/>
              <a:buChar char=""/>
              <a:tabLst>
                <a:tab pos="278765" algn="l"/>
              </a:tabLst>
            </a:pPr>
            <a:r>
              <a:rPr spc="-10" dirty="0">
                <a:latin typeface="Verdana"/>
                <a:cs typeface="Verdana"/>
              </a:rPr>
              <a:t>Reports </a:t>
            </a:r>
            <a:r>
              <a:rPr dirty="0">
                <a:latin typeface="Verdana"/>
                <a:cs typeface="Verdana"/>
              </a:rPr>
              <a:t>nightmares or</a:t>
            </a:r>
            <a:r>
              <a:rPr spc="-130" dirty="0">
                <a:latin typeface="Verdana"/>
                <a:cs typeface="Verdana"/>
              </a:rPr>
              <a:t> </a:t>
            </a:r>
            <a:r>
              <a:rPr spc="-5" dirty="0">
                <a:latin typeface="Verdana"/>
                <a:cs typeface="Verdana"/>
              </a:rPr>
              <a:t>bedwetting</a:t>
            </a:r>
            <a:endParaRPr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2C7B9F"/>
              </a:buClr>
              <a:buFont typeface="Wingdings 2"/>
              <a:buChar char=""/>
            </a:pPr>
            <a:endParaRPr dirty="0">
              <a:latin typeface="Times New Roman"/>
              <a:cs typeface="Times New Roman"/>
            </a:endParaRPr>
          </a:p>
          <a:p>
            <a:pPr marL="278130" indent="-265430">
              <a:lnSpc>
                <a:spcPct val="100000"/>
              </a:lnSpc>
              <a:buClr>
                <a:srgbClr val="2C7B9F"/>
              </a:buClr>
              <a:buFont typeface="Wingdings 2"/>
              <a:buChar char=""/>
              <a:tabLst>
                <a:tab pos="278765" algn="l"/>
              </a:tabLst>
            </a:pPr>
            <a:r>
              <a:rPr spc="-5" dirty="0">
                <a:latin typeface="Verdana"/>
                <a:cs typeface="Verdana"/>
              </a:rPr>
              <a:t>Experiences </a:t>
            </a:r>
            <a:r>
              <a:rPr dirty="0">
                <a:latin typeface="Verdana"/>
                <a:cs typeface="Verdana"/>
              </a:rPr>
              <a:t>a sudden change </a:t>
            </a:r>
            <a:r>
              <a:rPr spc="-5" dirty="0">
                <a:latin typeface="Verdana"/>
                <a:cs typeface="Verdana"/>
              </a:rPr>
              <a:t>in</a:t>
            </a:r>
            <a:r>
              <a:rPr spc="-110" dirty="0">
                <a:latin typeface="Verdana"/>
                <a:cs typeface="Verdana"/>
              </a:rPr>
              <a:t> </a:t>
            </a:r>
            <a:r>
              <a:rPr spc="-5" dirty="0">
                <a:latin typeface="Verdana"/>
                <a:cs typeface="Verdana"/>
              </a:rPr>
              <a:t>appetite</a:t>
            </a:r>
            <a:endParaRPr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2C7B9F"/>
              </a:buClr>
              <a:buFont typeface="Wingdings 2"/>
              <a:buChar char=""/>
            </a:pPr>
            <a:endParaRPr dirty="0">
              <a:latin typeface="Times New Roman"/>
              <a:cs typeface="Times New Roman"/>
            </a:endParaRPr>
          </a:p>
          <a:p>
            <a:pPr marL="278130" marR="52705" indent="-265430">
              <a:lnSpc>
                <a:spcPct val="110100"/>
              </a:lnSpc>
              <a:spcBef>
                <a:spcPts val="5"/>
              </a:spcBef>
              <a:buClr>
                <a:srgbClr val="2C7B9F"/>
              </a:buClr>
              <a:buFont typeface="Wingdings 2"/>
              <a:buChar char=""/>
              <a:tabLst>
                <a:tab pos="278765" algn="l"/>
              </a:tabLst>
            </a:pPr>
            <a:r>
              <a:rPr spc="-5" dirty="0">
                <a:latin typeface="Verdana"/>
                <a:cs typeface="Verdana"/>
              </a:rPr>
              <a:t>Demonstrates bizarre, sophisticated, </a:t>
            </a:r>
            <a:r>
              <a:rPr dirty="0">
                <a:latin typeface="Verdana"/>
                <a:cs typeface="Verdana"/>
              </a:rPr>
              <a:t>or unusual </a:t>
            </a:r>
            <a:r>
              <a:rPr spc="-80" dirty="0">
                <a:latin typeface="Verdana"/>
                <a:cs typeface="Verdana"/>
              </a:rPr>
              <a:t>sexual  </a:t>
            </a:r>
            <a:r>
              <a:rPr dirty="0">
                <a:latin typeface="Verdana"/>
                <a:cs typeface="Verdana"/>
              </a:rPr>
              <a:t>knowledge or</a:t>
            </a:r>
            <a:r>
              <a:rPr spc="-120" dirty="0">
                <a:latin typeface="Verdana"/>
                <a:cs typeface="Verdana"/>
              </a:rPr>
              <a:t> </a:t>
            </a:r>
            <a:r>
              <a:rPr spc="-5" dirty="0">
                <a:latin typeface="Verdana"/>
                <a:cs typeface="Verdana"/>
              </a:rPr>
              <a:t>behavior</a:t>
            </a:r>
            <a:endParaRPr dirty="0">
              <a:latin typeface="Verdana"/>
              <a:cs typeface="Verdana"/>
            </a:endParaRPr>
          </a:p>
          <a:p>
            <a:pPr marL="278130" indent="-265430">
              <a:lnSpc>
                <a:spcPct val="100000"/>
              </a:lnSpc>
              <a:spcBef>
                <a:spcPts val="2085"/>
              </a:spcBef>
              <a:buClr>
                <a:srgbClr val="2C7B9F"/>
              </a:buClr>
              <a:buFont typeface="Wingdings 2"/>
              <a:buChar char=""/>
              <a:tabLst>
                <a:tab pos="278765" algn="l"/>
              </a:tabLst>
            </a:pPr>
            <a:r>
              <a:rPr spc="-5" dirty="0">
                <a:latin typeface="Verdana"/>
                <a:cs typeface="Verdana"/>
              </a:rPr>
              <a:t>Runs</a:t>
            </a:r>
            <a:r>
              <a:rPr spc="-125" dirty="0">
                <a:latin typeface="Verdana"/>
                <a:cs typeface="Verdana"/>
              </a:rPr>
              <a:t> </a:t>
            </a:r>
            <a:r>
              <a:rPr spc="-15" dirty="0" smtClean="0">
                <a:latin typeface="Verdana"/>
                <a:cs typeface="Verdana"/>
              </a:rPr>
              <a:t>away</a:t>
            </a:r>
            <a:endParaRPr lang="en-US" spc="-15" dirty="0" smtClean="0">
              <a:latin typeface="Verdana"/>
              <a:cs typeface="Verdana"/>
            </a:endParaRPr>
          </a:p>
          <a:p>
            <a:pPr marL="278130" indent="-265430">
              <a:lnSpc>
                <a:spcPct val="100000"/>
              </a:lnSpc>
              <a:spcBef>
                <a:spcPts val="2085"/>
              </a:spcBef>
              <a:buClr>
                <a:srgbClr val="2C7B9F"/>
              </a:buClr>
              <a:buFont typeface="Wingdings 2"/>
              <a:buChar char=""/>
              <a:tabLst>
                <a:tab pos="278765" algn="l"/>
              </a:tabLst>
            </a:pPr>
            <a:r>
              <a:rPr lang="en-US" spc="-15" dirty="0" smtClean="0">
                <a:latin typeface="Verdana"/>
                <a:cs typeface="Verdana"/>
              </a:rPr>
              <a:t>Is abandoned (forgetful or consistent tardiness pertaining to transportation) by parent or caregiver.</a:t>
            </a:r>
            <a:endParaRPr dirty="0">
              <a:latin typeface="Verdana"/>
              <a:cs typeface="Verdan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85620"/>
          <a:stretch/>
        </p:blipFill>
        <p:spPr>
          <a:xfrm>
            <a:off x="7731110" y="6100190"/>
            <a:ext cx="604838" cy="582061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6264" y="493928"/>
            <a:ext cx="7531734" cy="1010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100"/>
              </a:lnSpc>
              <a:spcBef>
                <a:spcPts val="100"/>
              </a:spcBef>
            </a:pPr>
            <a:r>
              <a:rPr sz="2700" i="0" u="sng" spc="-5" dirty="0">
                <a:latin typeface="Verdana"/>
                <a:cs typeface="Verdana"/>
              </a:rPr>
              <a:t>Consider the possibility of emotional  maltreatment when the child: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19710" y="1981200"/>
            <a:ext cx="7531734" cy="33368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lr>
                <a:srgbClr val="2C7B9F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dirty="0">
                <a:latin typeface="Verdana"/>
                <a:cs typeface="Verdana"/>
              </a:rPr>
              <a:t>Shows </a:t>
            </a:r>
            <a:r>
              <a:rPr spc="-5" dirty="0">
                <a:latin typeface="Verdana"/>
                <a:cs typeface="Verdana"/>
              </a:rPr>
              <a:t>extremes in </a:t>
            </a:r>
            <a:r>
              <a:rPr spc="-40" dirty="0">
                <a:latin typeface="Verdana"/>
                <a:cs typeface="Verdana"/>
              </a:rPr>
              <a:t>behavior, </a:t>
            </a:r>
            <a:r>
              <a:rPr dirty="0">
                <a:latin typeface="Verdana"/>
                <a:cs typeface="Verdana"/>
              </a:rPr>
              <a:t>such as </a:t>
            </a:r>
            <a:r>
              <a:rPr spc="-10" dirty="0">
                <a:latin typeface="Verdana"/>
                <a:cs typeface="Verdana"/>
              </a:rPr>
              <a:t>overly </a:t>
            </a:r>
            <a:r>
              <a:rPr spc="-5" dirty="0">
                <a:latin typeface="Verdana"/>
                <a:cs typeface="Verdana"/>
              </a:rPr>
              <a:t>compliant</a:t>
            </a:r>
            <a:r>
              <a:rPr spc="-10" dirty="0">
                <a:latin typeface="Verdana"/>
                <a:cs typeface="Verdana"/>
              </a:rPr>
              <a:t> </a:t>
            </a:r>
            <a:r>
              <a:rPr dirty="0">
                <a:latin typeface="Verdana"/>
                <a:cs typeface="Verdana"/>
              </a:rPr>
              <a:t>or</a:t>
            </a:r>
          </a:p>
          <a:p>
            <a:pPr marL="241300">
              <a:lnSpc>
                <a:spcPct val="100000"/>
              </a:lnSpc>
            </a:pPr>
            <a:r>
              <a:rPr spc="-5" dirty="0">
                <a:latin typeface="Verdana"/>
                <a:cs typeface="Verdana"/>
              </a:rPr>
              <a:t>demanding </a:t>
            </a:r>
            <a:r>
              <a:rPr spc="-35" dirty="0">
                <a:latin typeface="Verdana"/>
                <a:cs typeface="Verdana"/>
              </a:rPr>
              <a:t>behavior, </a:t>
            </a:r>
            <a:r>
              <a:rPr spc="-5" dirty="0">
                <a:latin typeface="Verdana"/>
                <a:cs typeface="Verdana"/>
              </a:rPr>
              <a:t>extreme </a:t>
            </a:r>
            <a:r>
              <a:rPr spc="-20" dirty="0">
                <a:latin typeface="Verdana"/>
                <a:cs typeface="Verdana"/>
              </a:rPr>
              <a:t>passivity, </a:t>
            </a:r>
            <a:r>
              <a:rPr dirty="0">
                <a:latin typeface="Verdana"/>
                <a:cs typeface="Verdana"/>
              </a:rPr>
              <a:t>or</a:t>
            </a:r>
            <a:r>
              <a:rPr spc="25" dirty="0">
                <a:latin typeface="Verdana"/>
                <a:cs typeface="Verdana"/>
              </a:rPr>
              <a:t> </a:t>
            </a:r>
            <a:r>
              <a:rPr spc="-5" dirty="0">
                <a:latin typeface="Verdana"/>
                <a:cs typeface="Verdana"/>
              </a:rPr>
              <a:t>aggression</a:t>
            </a:r>
            <a:endParaRPr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dirty="0">
              <a:latin typeface="Times New Roman"/>
              <a:cs typeface="Times New Roman"/>
            </a:endParaRPr>
          </a:p>
          <a:p>
            <a:pPr marL="241300" marR="97790" indent="-228600">
              <a:lnSpc>
                <a:spcPct val="100000"/>
              </a:lnSpc>
              <a:buClr>
                <a:srgbClr val="2C7B9F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dirty="0">
                <a:latin typeface="Verdana"/>
                <a:cs typeface="Verdana"/>
              </a:rPr>
              <a:t>Is </a:t>
            </a:r>
            <a:r>
              <a:rPr spc="-5" dirty="0">
                <a:latin typeface="Verdana"/>
                <a:cs typeface="Verdana"/>
              </a:rPr>
              <a:t>either inappropriately </a:t>
            </a:r>
            <a:r>
              <a:rPr dirty="0">
                <a:latin typeface="Verdana"/>
                <a:cs typeface="Verdana"/>
              </a:rPr>
              <a:t>adult </a:t>
            </a:r>
            <a:r>
              <a:rPr spc="-5" dirty="0">
                <a:latin typeface="Verdana"/>
                <a:cs typeface="Verdana"/>
              </a:rPr>
              <a:t>(parenting other children, </a:t>
            </a:r>
            <a:r>
              <a:rPr dirty="0" smtClean="0">
                <a:latin typeface="Verdana"/>
                <a:cs typeface="Verdana"/>
              </a:rPr>
              <a:t>for </a:t>
            </a:r>
            <a:r>
              <a:rPr spc="-5" dirty="0">
                <a:latin typeface="Verdana"/>
                <a:cs typeface="Verdana"/>
              </a:rPr>
              <a:t>example) </a:t>
            </a:r>
            <a:r>
              <a:rPr dirty="0">
                <a:latin typeface="Verdana"/>
                <a:cs typeface="Verdana"/>
              </a:rPr>
              <a:t>or </a:t>
            </a:r>
            <a:r>
              <a:rPr spc="-5" dirty="0">
                <a:latin typeface="Verdana"/>
                <a:cs typeface="Verdana"/>
              </a:rPr>
              <a:t>inappropriately infantile (frequently </a:t>
            </a:r>
            <a:r>
              <a:rPr dirty="0" smtClean="0">
                <a:latin typeface="Verdana"/>
                <a:cs typeface="Verdana"/>
              </a:rPr>
              <a:t>rocking </a:t>
            </a:r>
            <a:r>
              <a:rPr dirty="0">
                <a:latin typeface="Verdana"/>
                <a:cs typeface="Verdana"/>
              </a:rPr>
              <a:t>or </a:t>
            </a:r>
            <a:r>
              <a:rPr spc="-5" dirty="0">
                <a:latin typeface="Verdana"/>
                <a:cs typeface="Verdana"/>
              </a:rPr>
              <a:t>head-banging, </a:t>
            </a:r>
            <a:r>
              <a:rPr dirty="0">
                <a:latin typeface="Verdana"/>
                <a:cs typeface="Verdana"/>
              </a:rPr>
              <a:t>for</a:t>
            </a:r>
            <a:r>
              <a:rPr spc="-90" dirty="0">
                <a:latin typeface="Verdana"/>
                <a:cs typeface="Verdana"/>
              </a:rPr>
              <a:t> </a:t>
            </a:r>
            <a:r>
              <a:rPr spc="-5" dirty="0">
                <a:latin typeface="Verdana"/>
                <a:cs typeface="Verdana"/>
              </a:rPr>
              <a:t>example)</a:t>
            </a:r>
            <a:endParaRPr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2C7B9F"/>
              </a:buClr>
              <a:buFont typeface="Arial"/>
              <a:buChar char="•"/>
            </a:pPr>
            <a:endParaRPr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Clr>
                <a:srgbClr val="2C7B9F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dirty="0">
                <a:latin typeface="Verdana"/>
                <a:cs typeface="Verdana"/>
              </a:rPr>
              <a:t>Is </a:t>
            </a:r>
            <a:r>
              <a:rPr spc="-10" dirty="0">
                <a:latin typeface="Verdana"/>
                <a:cs typeface="Verdana"/>
              </a:rPr>
              <a:t>delayed </a:t>
            </a:r>
            <a:r>
              <a:rPr spc="-5" dirty="0">
                <a:latin typeface="Verdana"/>
                <a:cs typeface="Verdana"/>
              </a:rPr>
              <a:t>in physical </a:t>
            </a:r>
            <a:r>
              <a:rPr dirty="0">
                <a:latin typeface="Verdana"/>
                <a:cs typeface="Verdana"/>
              </a:rPr>
              <a:t>or </a:t>
            </a:r>
            <a:r>
              <a:rPr spc="-5" dirty="0">
                <a:latin typeface="Verdana"/>
                <a:cs typeface="Verdana"/>
              </a:rPr>
              <a:t>emotional</a:t>
            </a:r>
            <a:r>
              <a:rPr spc="-90" dirty="0">
                <a:latin typeface="Verdana"/>
                <a:cs typeface="Verdana"/>
              </a:rPr>
              <a:t> </a:t>
            </a:r>
            <a:r>
              <a:rPr spc="-5" dirty="0">
                <a:latin typeface="Verdana"/>
                <a:cs typeface="Verdana"/>
              </a:rPr>
              <a:t>development</a:t>
            </a:r>
            <a:endParaRPr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2C7B9F"/>
              </a:buClr>
              <a:buFont typeface="Arial"/>
              <a:buChar char="•"/>
            </a:pPr>
            <a:endParaRPr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Clr>
                <a:srgbClr val="2C7B9F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dirty="0">
                <a:latin typeface="Verdana"/>
                <a:cs typeface="Verdana"/>
              </a:rPr>
              <a:t>Has </a:t>
            </a:r>
            <a:r>
              <a:rPr spc="-5" dirty="0">
                <a:latin typeface="Verdana"/>
                <a:cs typeface="Verdana"/>
              </a:rPr>
              <a:t>attempted</a:t>
            </a:r>
            <a:r>
              <a:rPr spc="-70" dirty="0">
                <a:latin typeface="Verdana"/>
                <a:cs typeface="Verdana"/>
              </a:rPr>
              <a:t> </a:t>
            </a:r>
            <a:r>
              <a:rPr spc="-5" dirty="0">
                <a:latin typeface="Verdana"/>
                <a:cs typeface="Verdana"/>
              </a:rPr>
              <a:t>suicide</a:t>
            </a:r>
            <a:endParaRPr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2C7B9F"/>
              </a:buClr>
              <a:buFont typeface="Arial"/>
              <a:buChar char="•"/>
            </a:pPr>
            <a:endParaRPr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Clr>
                <a:srgbClr val="2C7B9F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pc="-10" dirty="0">
                <a:latin typeface="Verdana"/>
                <a:cs typeface="Verdana"/>
              </a:rPr>
              <a:t>Reports </a:t>
            </a:r>
            <a:r>
              <a:rPr dirty="0">
                <a:latin typeface="Verdana"/>
                <a:cs typeface="Verdana"/>
              </a:rPr>
              <a:t>a </a:t>
            </a:r>
            <a:r>
              <a:rPr spc="-5" dirty="0">
                <a:latin typeface="Verdana"/>
                <a:cs typeface="Verdana"/>
              </a:rPr>
              <a:t>lack </a:t>
            </a:r>
            <a:r>
              <a:rPr dirty="0">
                <a:latin typeface="Verdana"/>
                <a:cs typeface="Verdana"/>
              </a:rPr>
              <a:t>of attachment </a:t>
            </a:r>
            <a:r>
              <a:rPr spc="-5" dirty="0">
                <a:latin typeface="Verdana"/>
                <a:cs typeface="Verdana"/>
              </a:rPr>
              <a:t>to the</a:t>
            </a:r>
            <a:r>
              <a:rPr spc="-145" dirty="0">
                <a:latin typeface="Verdana"/>
                <a:cs typeface="Verdana"/>
              </a:rPr>
              <a:t> </a:t>
            </a:r>
            <a:r>
              <a:rPr spc="-5" dirty="0">
                <a:latin typeface="Verdana"/>
                <a:cs typeface="Verdana"/>
              </a:rPr>
              <a:t>parent</a:t>
            </a:r>
            <a:endParaRPr dirty="0">
              <a:latin typeface="Verdana"/>
              <a:cs typeface="Verdan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85620"/>
          <a:stretch/>
        </p:blipFill>
        <p:spPr>
          <a:xfrm>
            <a:off x="7731110" y="6100190"/>
            <a:ext cx="604838" cy="58206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43280"/>
            <a:ext cx="6645909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75" dirty="0">
                <a:solidFill>
                  <a:srgbClr val="2E96B5"/>
                </a:solidFill>
              </a:rPr>
              <a:t>What</a:t>
            </a:r>
            <a:r>
              <a:rPr sz="2400" spc="-220" dirty="0">
                <a:solidFill>
                  <a:srgbClr val="2E96B5"/>
                </a:solidFill>
              </a:rPr>
              <a:t> </a:t>
            </a:r>
            <a:r>
              <a:rPr sz="2400" spc="-55" dirty="0">
                <a:solidFill>
                  <a:srgbClr val="2E96B5"/>
                </a:solidFill>
              </a:rPr>
              <a:t>is</a:t>
            </a:r>
            <a:r>
              <a:rPr sz="2400" spc="-204" dirty="0">
                <a:solidFill>
                  <a:srgbClr val="2E96B5"/>
                </a:solidFill>
              </a:rPr>
              <a:t> </a:t>
            </a:r>
            <a:r>
              <a:rPr sz="2400" spc="-55" dirty="0">
                <a:solidFill>
                  <a:srgbClr val="2E96B5"/>
                </a:solidFill>
              </a:rPr>
              <a:t>in</a:t>
            </a:r>
            <a:r>
              <a:rPr sz="2400" spc="-204" dirty="0">
                <a:solidFill>
                  <a:srgbClr val="2E96B5"/>
                </a:solidFill>
              </a:rPr>
              <a:t> </a:t>
            </a:r>
            <a:r>
              <a:rPr sz="2400" spc="-80" dirty="0">
                <a:solidFill>
                  <a:srgbClr val="2E96B5"/>
                </a:solidFill>
              </a:rPr>
              <a:t>Place</a:t>
            </a:r>
            <a:r>
              <a:rPr sz="2400" spc="-220" dirty="0">
                <a:solidFill>
                  <a:srgbClr val="2E96B5"/>
                </a:solidFill>
              </a:rPr>
              <a:t> </a:t>
            </a:r>
            <a:r>
              <a:rPr sz="2400" spc="-55" dirty="0">
                <a:solidFill>
                  <a:srgbClr val="2E96B5"/>
                </a:solidFill>
              </a:rPr>
              <a:t>in</a:t>
            </a:r>
            <a:r>
              <a:rPr sz="2400" spc="-204" dirty="0">
                <a:solidFill>
                  <a:srgbClr val="2E96B5"/>
                </a:solidFill>
              </a:rPr>
              <a:t> </a:t>
            </a:r>
            <a:r>
              <a:rPr sz="2400" spc="-70" dirty="0">
                <a:solidFill>
                  <a:srgbClr val="2E96B5"/>
                </a:solidFill>
              </a:rPr>
              <a:t>Our</a:t>
            </a:r>
            <a:r>
              <a:rPr sz="2400" spc="-215" dirty="0">
                <a:solidFill>
                  <a:srgbClr val="2E96B5"/>
                </a:solidFill>
              </a:rPr>
              <a:t> </a:t>
            </a:r>
            <a:r>
              <a:rPr lang="en-US" sz="2400" spc="-215" dirty="0" smtClean="0">
                <a:solidFill>
                  <a:srgbClr val="2E96B5"/>
                </a:solidFill>
              </a:rPr>
              <a:t>SVDP </a:t>
            </a:r>
            <a:r>
              <a:rPr lang="en-US" sz="2400" spc="-85" dirty="0" smtClean="0">
                <a:solidFill>
                  <a:srgbClr val="2E96B5"/>
                </a:solidFill>
              </a:rPr>
              <a:t>Organization</a:t>
            </a:r>
            <a:r>
              <a:rPr sz="2400" spc="-220" dirty="0" smtClean="0">
                <a:solidFill>
                  <a:srgbClr val="2E96B5"/>
                </a:solidFill>
              </a:rPr>
              <a:t> </a:t>
            </a:r>
            <a:r>
              <a:rPr sz="2400" spc="-50" dirty="0">
                <a:solidFill>
                  <a:srgbClr val="2E96B5"/>
                </a:solidFill>
              </a:rPr>
              <a:t>to</a:t>
            </a:r>
            <a:r>
              <a:rPr sz="2400" spc="-210" dirty="0">
                <a:solidFill>
                  <a:srgbClr val="2E96B5"/>
                </a:solidFill>
              </a:rPr>
              <a:t> </a:t>
            </a:r>
            <a:r>
              <a:rPr sz="2400" spc="-85" dirty="0">
                <a:solidFill>
                  <a:srgbClr val="2E96B5"/>
                </a:solidFill>
              </a:rPr>
              <a:t>Protect  </a:t>
            </a:r>
            <a:r>
              <a:rPr sz="2400" spc="-90" dirty="0">
                <a:solidFill>
                  <a:srgbClr val="2E96B5"/>
                </a:solidFill>
              </a:rPr>
              <a:t>Children?</a:t>
            </a:r>
            <a:endParaRPr sz="2400" dirty="0"/>
          </a:p>
        </p:txBody>
      </p:sp>
      <p:sp>
        <p:nvSpPr>
          <p:cNvPr id="3" name="object 3"/>
          <p:cNvSpPr txBox="1"/>
          <p:nvPr/>
        </p:nvSpPr>
        <p:spPr>
          <a:xfrm>
            <a:off x="650240" y="2219173"/>
            <a:ext cx="7230745" cy="3114827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  <a:buClr>
                <a:srgbClr val="B1B1B1"/>
              </a:buClr>
              <a:buFont typeface="Arial"/>
              <a:buChar char="•"/>
            </a:pPr>
            <a:endParaRPr sz="2750" dirty="0">
              <a:latin typeface="Times New Roman"/>
              <a:cs typeface="Times New Roman"/>
            </a:endParaRPr>
          </a:p>
          <a:p>
            <a:pPr marL="241300" marR="162560" indent="-228600">
              <a:lnSpc>
                <a:spcPct val="80000"/>
              </a:lnSpc>
              <a:buClr>
                <a:srgbClr val="B1B1B1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spc="-5" dirty="0">
                <a:latin typeface="Verdana"/>
                <a:cs typeface="Verdana"/>
              </a:rPr>
              <a:t>Safe environment </a:t>
            </a:r>
            <a:r>
              <a:rPr sz="2200" spc="-10" dirty="0">
                <a:latin typeface="Verdana"/>
                <a:cs typeface="Verdana"/>
              </a:rPr>
              <a:t>training </a:t>
            </a:r>
            <a:r>
              <a:rPr sz="2200" spc="-5" dirty="0">
                <a:latin typeface="Verdana"/>
                <a:cs typeface="Verdana"/>
              </a:rPr>
              <a:t>for adults, </a:t>
            </a:r>
            <a:r>
              <a:rPr sz="2200" spc="-10" dirty="0">
                <a:latin typeface="Verdana"/>
                <a:cs typeface="Verdana"/>
              </a:rPr>
              <a:t>youth, </a:t>
            </a:r>
            <a:r>
              <a:rPr sz="2200" spc="-5" dirty="0">
                <a:latin typeface="Verdana"/>
                <a:cs typeface="Verdana"/>
              </a:rPr>
              <a:t>and  children.</a:t>
            </a:r>
            <a:endParaRPr sz="22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B1B1B1"/>
              </a:buClr>
              <a:buFont typeface="Arial"/>
              <a:buChar char="•"/>
            </a:pPr>
            <a:endParaRPr sz="225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Clr>
                <a:srgbClr val="B1B1B1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spc="-5" dirty="0">
                <a:latin typeface="Verdana"/>
                <a:cs typeface="Verdana"/>
              </a:rPr>
              <a:t>An Accountability and </a:t>
            </a:r>
            <a:r>
              <a:rPr sz="2200" spc="-10" dirty="0">
                <a:latin typeface="Verdana"/>
                <a:cs typeface="Verdana"/>
              </a:rPr>
              <a:t>duty </a:t>
            </a:r>
            <a:r>
              <a:rPr sz="2200" spc="-5" dirty="0">
                <a:latin typeface="Verdana"/>
                <a:cs typeface="Verdana"/>
              </a:rPr>
              <a:t>to</a:t>
            </a:r>
            <a:r>
              <a:rPr sz="2200" spc="25" dirty="0">
                <a:latin typeface="Verdana"/>
                <a:cs typeface="Verdana"/>
              </a:rPr>
              <a:t> </a:t>
            </a:r>
            <a:r>
              <a:rPr sz="2200" spc="-5" dirty="0">
                <a:latin typeface="Verdana"/>
                <a:cs typeface="Verdana"/>
              </a:rPr>
              <a:t>report</a:t>
            </a:r>
            <a:endParaRPr sz="2200" dirty="0">
              <a:latin typeface="Verdana"/>
              <a:cs typeface="Verdana"/>
            </a:endParaRPr>
          </a:p>
          <a:p>
            <a:pPr marL="538480" lvl="1" indent="-228600">
              <a:lnSpc>
                <a:spcPct val="100000"/>
              </a:lnSpc>
              <a:buClr>
                <a:srgbClr val="B1B1B1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1600" spc="-5" dirty="0">
                <a:latin typeface="Verdana"/>
                <a:cs typeface="Verdana"/>
              </a:rPr>
              <a:t>Mandated reporting</a:t>
            </a:r>
            <a:r>
              <a:rPr sz="1600" spc="-1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requirements.</a:t>
            </a:r>
            <a:endParaRPr sz="1600" dirty="0">
              <a:latin typeface="Verdana"/>
              <a:cs typeface="Verdana"/>
            </a:endParaRPr>
          </a:p>
          <a:p>
            <a:pPr lvl="1">
              <a:lnSpc>
                <a:spcPct val="100000"/>
              </a:lnSpc>
              <a:buClr>
                <a:srgbClr val="B1B1B1"/>
              </a:buClr>
              <a:buFont typeface="Arial"/>
              <a:buChar char="•"/>
            </a:pPr>
            <a:endParaRPr sz="23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Clr>
                <a:srgbClr val="B1B1B1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lang="en-US" sz="2200" spc="-5" dirty="0" smtClean="0">
                <a:latin typeface="Verdana"/>
                <a:cs typeface="Verdana"/>
              </a:rPr>
              <a:t>Executive Director and Council President</a:t>
            </a:r>
            <a:endParaRPr sz="2200" dirty="0">
              <a:latin typeface="Verdana"/>
              <a:cs typeface="Verdana"/>
            </a:endParaRPr>
          </a:p>
          <a:p>
            <a:pPr marL="538480" marR="5080" lvl="1" indent="-228600">
              <a:lnSpc>
                <a:spcPts val="1540"/>
              </a:lnSpc>
              <a:spcBef>
                <a:spcPts val="365"/>
              </a:spcBef>
              <a:buClr>
                <a:srgbClr val="B1B1B1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1600" spc="-5" dirty="0">
                <a:latin typeface="Verdana"/>
                <a:cs typeface="Verdana"/>
              </a:rPr>
              <a:t>Conducts an </a:t>
            </a:r>
            <a:r>
              <a:rPr sz="1600" spc="-10" dirty="0">
                <a:latin typeface="Verdana"/>
                <a:cs typeface="Verdana"/>
              </a:rPr>
              <a:t>immediate preliminary investigation </a:t>
            </a:r>
            <a:r>
              <a:rPr sz="1600" spc="-5" dirty="0">
                <a:latin typeface="Verdana"/>
                <a:cs typeface="Verdana"/>
              </a:rPr>
              <a:t>of </a:t>
            </a:r>
            <a:r>
              <a:rPr sz="1600" spc="-10" dirty="0">
                <a:latin typeface="Verdana"/>
                <a:cs typeface="Verdana"/>
              </a:rPr>
              <a:t>the </a:t>
            </a:r>
            <a:r>
              <a:rPr sz="1600" spc="-5" dirty="0">
                <a:latin typeface="Verdana"/>
                <a:cs typeface="Verdana"/>
              </a:rPr>
              <a:t>facts and  circumstances of a</a:t>
            </a:r>
            <a:r>
              <a:rPr sz="1600" spc="2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complaint</a:t>
            </a:r>
            <a:r>
              <a:rPr sz="1600" spc="-10" dirty="0" smtClean="0">
                <a:latin typeface="Verdana"/>
                <a:cs typeface="Verdana"/>
              </a:rPr>
              <a:t>.</a:t>
            </a:r>
            <a:endParaRPr sz="1600" dirty="0">
              <a:latin typeface="Verdana"/>
              <a:cs typeface="Verdan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85620"/>
          <a:stretch/>
        </p:blipFill>
        <p:spPr>
          <a:xfrm>
            <a:off x="7731110" y="6100190"/>
            <a:ext cx="604838" cy="582061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5800" y="457200"/>
            <a:ext cx="25850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0" i="0" spc="-135" dirty="0">
                <a:solidFill>
                  <a:srgbClr val="6493DA"/>
                </a:solidFill>
                <a:latin typeface="Verdana"/>
                <a:cs typeface="Verdana"/>
              </a:rPr>
              <a:t>Talking </a:t>
            </a:r>
            <a:r>
              <a:rPr sz="2800" b="0" i="0" spc="-85" dirty="0">
                <a:solidFill>
                  <a:srgbClr val="6493DA"/>
                </a:solidFill>
                <a:latin typeface="Verdana"/>
                <a:cs typeface="Verdana"/>
              </a:rPr>
              <a:t>about</a:t>
            </a:r>
            <a:r>
              <a:rPr sz="2800" b="0" i="0" spc="-315" dirty="0">
                <a:solidFill>
                  <a:srgbClr val="6493DA"/>
                </a:solidFill>
                <a:latin typeface="Verdana"/>
                <a:cs typeface="Verdana"/>
              </a:rPr>
              <a:t> </a:t>
            </a:r>
            <a:r>
              <a:rPr sz="2800" b="0" i="0" spc="-60" dirty="0">
                <a:solidFill>
                  <a:srgbClr val="6493DA"/>
                </a:solidFill>
                <a:latin typeface="Verdana"/>
                <a:cs typeface="Verdana"/>
              </a:rPr>
              <a:t>it</a:t>
            </a:r>
            <a:endParaRPr sz="2800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6264" y="1366774"/>
            <a:ext cx="7623175" cy="33579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1105535" indent="-229235">
              <a:lnSpc>
                <a:spcPct val="100000"/>
              </a:lnSpc>
              <a:spcBef>
                <a:spcPts val="100"/>
              </a:spcBef>
            </a:pPr>
            <a:endParaRPr lang="en-US" spc="-10" dirty="0" smtClean="0">
              <a:latin typeface="Verdana"/>
              <a:cs typeface="Verdana"/>
            </a:endParaRPr>
          </a:p>
          <a:p>
            <a:pPr marL="241300" marR="1105535" indent="-229235">
              <a:lnSpc>
                <a:spcPct val="100000"/>
              </a:lnSpc>
              <a:spcBef>
                <a:spcPts val="100"/>
              </a:spcBef>
            </a:pPr>
            <a:r>
              <a:rPr spc="-10" dirty="0" smtClean="0">
                <a:latin typeface="Verdana"/>
                <a:cs typeface="Verdana"/>
              </a:rPr>
              <a:t>Responsible </a:t>
            </a:r>
            <a:r>
              <a:rPr spc="-5" dirty="0">
                <a:latin typeface="Verdana"/>
                <a:cs typeface="Verdana"/>
              </a:rPr>
              <a:t>adults </a:t>
            </a:r>
            <a:r>
              <a:rPr dirty="0">
                <a:latin typeface="Verdana"/>
                <a:cs typeface="Verdana"/>
              </a:rPr>
              <a:t>should ask open ended  </a:t>
            </a:r>
            <a:r>
              <a:rPr spc="-5" dirty="0" smtClean="0">
                <a:latin typeface="Verdana"/>
                <a:cs typeface="Verdana"/>
              </a:rPr>
              <a:t>questions</a:t>
            </a:r>
            <a:r>
              <a:rPr lang="en-US" spc="-5" dirty="0" smtClean="0">
                <a:latin typeface="Verdana"/>
                <a:cs typeface="Verdana"/>
              </a:rPr>
              <a:t> </a:t>
            </a:r>
            <a:r>
              <a:rPr spc="-5" dirty="0" smtClean="0">
                <a:latin typeface="Verdana"/>
                <a:cs typeface="Verdana"/>
              </a:rPr>
              <a:t>when </a:t>
            </a:r>
            <a:r>
              <a:rPr spc="-5" dirty="0">
                <a:latin typeface="Verdana"/>
                <a:cs typeface="Verdana"/>
              </a:rPr>
              <a:t>making </a:t>
            </a:r>
            <a:r>
              <a:rPr dirty="0">
                <a:latin typeface="Verdana"/>
                <a:cs typeface="Verdana"/>
              </a:rPr>
              <a:t>an</a:t>
            </a:r>
            <a:r>
              <a:rPr spc="75" dirty="0">
                <a:latin typeface="Verdana"/>
                <a:cs typeface="Verdana"/>
              </a:rPr>
              <a:t> </a:t>
            </a:r>
            <a:r>
              <a:rPr spc="-40" dirty="0">
                <a:latin typeface="Verdana"/>
                <a:cs typeface="Verdana"/>
              </a:rPr>
              <a:t>inquiry.</a:t>
            </a:r>
            <a:endParaRPr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dirty="0">
              <a:latin typeface="Times New Roman"/>
              <a:cs typeface="Times New Roman"/>
            </a:endParaRPr>
          </a:p>
          <a:p>
            <a:pPr marL="538480" indent="-228600">
              <a:lnSpc>
                <a:spcPct val="100000"/>
              </a:lnSpc>
              <a:buClr>
                <a:srgbClr val="234957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b="1" spc="-5" dirty="0">
                <a:latin typeface="Verdana"/>
                <a:cs typeface="Verdana"/>
              </a:rPr>
              <a:t>Ask: </a:t>
            </a:r>
            <a:r>
              <a:rPr lang="en-US" b="1" spc="-5" dirty="0" smtClean="0">
                <a:latin typeface="Verdana"/>
                <a:cs typeface="Verdana"/>
              </a:rPr>
              <a:t>  </a:t>
            </a:r>
            <a:r>
              <a:rPr dirty="0" smtClean="0">
                <a:latin typeface="Verdana"/>
                <a:cs typeface="Verdana"/>
              </a:rPr>
              <a:t>How </a:t>
            </a:r>
            <a:r>
              <a:rPr spc="-5" dirty="0">
                <a:latin typeface="Verdana"/>
                <a:cs typeface="Verdana"/>
              </a:rPr>
              <a:t>did you get that</a:t>
            </a:r>
            <a:r>
              <a:rPr spc="-90" dirty="0">
                <a:latin typeface="Verdana"/>
                <a:cs typeface="Verdana"/>
              </a:rPr>
              <a:t> </a:t>
            </a:r>
            <a:r>
              <a:rPr spc="-5" dirty="0">
                <a:latin typeface="Verdana"/>
                <a:cs typeface="Verdana"/>
              </a:rPr>
              <a:t>bruise?</a:t>
            </a:r>
            <a:endParaRPr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234957"/>
              </a:buClr>
              <a:buFont typeface="Arial"/>
              <a:buChar char="•"/>
            </a:pPr>
            <a:endParaRPr dirty="0">
              <a:latin typeface="Times New Roman"/>
              <a:cs typeface="Times New Roman"/>
            </a:endParaRPr>
          </a:p>
          <a:p>
            <a:pPr marL="538480" indent="-228600">
              <a:lnSpc>
                <a:spcPct val="100000"/>
              </a:lnSpc>
              <a:buClr>
                <a:srgbClr val="234957"/>
              </a:buClr>
              <a:buFont typeface="Arial"/>
              <a:buChar char="•"/>
              <a:tabLst>
                <a:tab pos="538480" algn="l"/>
                <a:tab pos="539115" algn="l"/>
                <a:tab pos="2286635" algn="l"/>
              </a:tabLst>
            </a:pPr>
            <a:r>
              <a:rPr b="1" dirty="0">
                <a:latin typeface="Verdana"/>
                <a:cs typeface="Verdana"/>
              </a:rPr>
              <a:t>Instead</a:t>
            </a:r>
            <a:r>
              <a:rPr b="1" spc="-15" dirty="0">
                <a:latin typeface="Verdana"/>
                <a:cs typeface="Verdana"/>
              </a:rPr>
              <a:t> </a:t>
            </a:r>
            <a:r>
              <a:rPr b="1" dirty="0" smtClean="0">
                <a:latin typeface="Verdana"/>
                <a:cs typeface="Verdana"/>
              </a:rPr>
              <a:t>of:</a:t>
            </a:r>
            <a:r>
              <a:rPr lang="en-US" b="1" dirty="0" smtClean="0">
                <a:latin typeface="Verdana"/>
                <a:cs typeface="Verdana"/>
              </a:rPr>
              <a:t>   </a:t>
            </a:r>
            <a:r>
              <a:rPr dirty="0" smtClean="0">
                <a:latin typeface="Verdana"/>
                <a:cs typeface="Verdana"/>
              </a:rPr>
              <a:t>Did </a:t>
            </a:r>
            <a:r>
              <a:rPr spc="-5" dirty="0">
                <a:latin typeface="Verdana"/>
                <a:cs typeface="Verdana"/>
              </a:rPr>
              <a:t>you fall</a:t>
            </a:r>
            <a:r>
              <a:rPr spc="-85" dirty="0">
                <a:latin typeface="Verdana"/>
                <a:cs typeface="Verdana"/>
              </a:rPr>
              <a:t> </a:t>
            </a:r>
            <a:r>
              <a:rPr spc="-5" dirty="0">
                <a:latin typeface="Verdana"/>
                <a:cs typeface="Verdana"/>
              </a:rPr>
              <a:t>down?</a:t>
            </a:r>
            <a:endParaRPr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dirty="0">
              <a:latin typeface="Times New Roman"/>
              <a:cs typeface="Times New Roman"/>
            </a:endParaRPr>
          </a:p>
          <a:p>
            <a:pPr marL="241300" marR="5080" indent="-229235">
              <a:lnSpc>
                <a:spcPct val="100000"/>
              </a:lnSpc>
              <a:spcBef>
                <a:spcPts val="5"/>
              </a:spcBef>
            </a:pPr>
            <a:r>
              <a:rPr dirty="0">
                <a:latin typeface="Verdana"/>
                <a:cs typeface="Verdana"/>
              </a:rPr>
              <a:t>When a </a:t>
            </a:r>
            <a:r>
              <a:rPr spc="-5" dirty="0">
                <a:latin typeface="Verdana"/>
                <a:cs typeface="Verdana"/>
              </a:rPr>
              <a:t>child </a:t>
            </a:r>
            <a:r>
              <a:rPr spc="-10" dirty="0">
                <a:latin typeface="Verdana"/>
                <a:cs typeface="Verdana"/>
              </a:rPr>
              <a:t>makes </a:t>
            </a:r>
            <a:r>
              <a:rPr dirty="0">
                <a:latin typeface="Verdana"/>
                <a:cs typeface="Verdana"/>
              </a:rPr>
              <a:t>a </a:t>
            </a:r>
            <a:r>
              <a:rPr spc="-5" dirty="0">
                <a:latin typeface="Verdana"/>
                <a:cs typeface="Verdana"/>
              </a:rPr>
              <a:t>disclosure be careful </a:t>
            </a:r>
            <a:r>
              <a:rPr dirty="0">
                <a:latin typeface="Verdana"/>
                <a:cs typeface="Verdana"/>
              </a:rPr>
              <a:t>of </a:t>
            </a:r>
            <a:r>
              <a:rPr spc="-10" dirty="0" smtClean="0">
                <a:latin typeface="Verdana"/>
                <a:cs typeface="Verdana"/>
              </a:rPr>
              <a:t>your </a:t>
            </a:r>
            <a:r>
              <a:rPr spc="-5" dirty="0">
                <a:latin typeface="Verdana"/>
                <a:cs typeface="Verdana"/>
              </a:rPr>
              <a:t>reaction </a:t>
            </a:r>
            <a:r>
              <a:rPr dirty="0">
                <a:latin typeface="Verdana"/>
                <a:cs typeface="Verdana"/>
              </a:rPr>
              <a:t>– </a:t>
            </a:r>
            <a:r>
              <a:rPr spc="-5" dirty="0">
                <a:latin typeface="Verdana"/>
                <a:cs typeface="Verdana"/>
              </a:rPr>
              <a:t>shock, disgust could </a:t>
            </a:r>
            <a:r>
              <a:rPr spc="-10" dirty="0">
                <a:latin typeface="Verdana"/>
                <a:cs typeface="Verdana"/>
              </a:rPr>
              <a:t>possibly </a:t>
            </a:r>
            <a:r>
              <a:rPr dirty="0" smtClean="0">
                <a:latin typeface="Verdana"/>
                <a:cs typeface="Verdana"/>
              </a:rPr>
              <a:t>cause </a:t>
            </a:r>
            <a:r>
              <a:rPr spc="-5" dirty="0">
                <a:latin typeface="Verdana"/>
                <a:cs typeface="Verdana"/>
              </a:rPr>
              <a:t>the young person to minimize </a:t>
            </a:r>
            <a:r>
              <a:rPr dirty="0">
                <a:latin typeface="Verdana"/>
                <a:cs typeface="Verdana"/>
              </a:rPr>
              <a:t>or stop </a:t>
            </a:r>
            <a:r>
              <a:rPr spc="-5" dirty="0">
                <a:latin typeface="Verdana"/>
                <a:cs typeface="Verdana"/>
              </a:rPr>
              <a:t>the  disclosure.</a:t>
            </a:r>
            <a:endParaRPr dirty="0">
              <a:latin typeface="Verdana"/>
              <a:cs typeface="Verdana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85620"/>
          <a:stretch/>
        </p:blipFill>
        <p:spPr>
          <a:xfrm>
            <a:off x="7731110" y="6100190"/>
            <a:ext cx="604838" cy="582061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9600" y="533400"/>
            <a:ext cx="418655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0" i="0" spc="-90" dirty="0">
                <a:latin typeface="Verdana"/>
                <a:cs typeface="Verdana"/>
              </a:rPr>
              <a:t>Mandated </a:t>
            </a:r>
            <a:r>
              <a:rPr sz="2800" b="0" i="0" spc="-100" dirty="0">
                <a:latin typeface="Verdana"/>
                <a:cs typeface="Verdana"/>
              </a:rPr>
              <a:t>Reporting</a:t>
            </a:r>
            <a:r>
              <a:rPr sz="2800" b="0" i="0" spc="-350" dirty="0">
                <a:latin typeface="Verdana"/>
                <a:cs typeface="Verdana"/>
              </a:rPr>
              <a:t> </a:t>
            </a:r>
            <a:r>
              <a:rPr sz="2800" b="0" i="0" spc="-75" dirty="0">
                <a:latin typeface="Verdana"/>
                <a:cs typeface="Verdana"/>
              </a:rPr>
              <a:t>Law</a:t>
            </a:r>
            <a:endParaRPr sz="2800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0967" y="1752600"/>
            <a:ext cx="7566659" cy="1397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Verdana"/>
                <a:cs typeface="Verdana"/>
              </a:rPr>
              <a:t>Rhode Island </a:t>
            </a:r>
            <a:r>
              <a:rPr dirty="0">
                <a:latin typeface="Verdana"/>
                <a:cs typeface="Verdana"/>
              </a:rPr>
              <a:t>state </a:t>
            </a:r>
            <a:r>
              <a:rPr spc="-15" dirty="0">
                <a:latin typeface="Verdana"/>
                <a:cs typeface="Verdana"/>
              </a:rPr>
              <a:t>law </a:t>
            </a:r>
            <a:r>
              <a:rPr spc="-10" dirty="0">
                <a:latin typeface="Verdana"/>
                <a:cs typeface="Verdana"/>
              </a:rPr>
              <a:t>imposes </a:t>
            </a:r>
            <a:r>
              <a:rPr dirty="0">
                <a:latin typeface="Verdana"/>
                <a:cs typeface="Verdana"/>
              </a:rPr>
              <a:t>an </a:t>
            </a:r>
            <a:r>
              <a:rPr spc="-5" dirty="0">
                <a:latin typeface="Verdana"/>
                <a:cs typeface="Verdana"/>
              </a:rPr>
              <a:t>affirmative  duty </a:t>
            </a:r>
            <a:r>
              <a:rPr dirty="0">
                <a:latin typeface="Verdana"/>
                <a:cs typeface="Verdana"/>
              </a:rPr>
              <a:t>on </a:t>
            </a:r>
            <a:r>
              <a:rPr spc="-5" dirty="0">
                <a:latin typeface="Verdana"/>
                <a:cs typeface="Verdana"/>
              </a:rPr>
              <a:t>all persons </a:t>
            </a:r>
            <a:r>
              <a:rPr b="1" dirty="0">
                <a:latin typeface="Verdana"/>
                <a:cs typeface="Verdana"/>
              </a:rPr>
              <a:t>who </a:t>
            </a:r>
            <a:r>
              <a:rPr b="1" spc="-5" dirty="0">
                <a:latin typeface="Verdana"/>
                <a:cs typeface="Verdana"/>
              </a:rPr>
              <a:t>have reasonable  cause </a:t>
            </a:r>
            <a:r>
              <a:rPr b="1" dirty="0">
                <a:latin typeface="Verdana"/>
                <a:cs typeface="Verdana"/>
              </a:rPr>
              <a:t>to </a:t>
            </a:r>
            <a:r>
              <a:rPr b="1" spc="-10" dirty="0">
                <a:latin typeface="Verdana"/>
                <a:cs typeface="Verdana"/>
              </a:rPr>
              <a:t>know </a:t>
            </a:r>
            <a:r>
              <a:rPr b="1" dirty="0">
                <a:latin typeface="Verdana"/>
                <a:cs typeface="Verdana"/>
              </a:rPr>
              <a:t>or </a:t>
            </a:r>
            <a:r>
              <a:rPr b="1" spc="-5" dirty="0">
                <a:latin typeface="Verdana"/>
                <a:cs typeface="Verdana"/>
              </a:rPr>
              <a:t>suspect that abuse </a:t>
            </a:r>
            <a:r>
              <a:rPr b="1" dirty="0">
                <a:latin typeface="Verdana"/>
                <a:cs typeface="Verdana"/>
              </a:rPr>
              <a:t>or  </a:t>
            </a:r>
            <a:r>
              <a:rPr b="1" spc="-5" dirty="0">
                <a:latin typeface="Verdana"/>
                <a:cs typeface="Verdana"/>
              </a:rPr>
              <a:t>neglect </a:t>
            </a:r>
            <a:r>
              <a:rPr dirty="0">
                <a:latin typeface="Verdana"/>
                <a:cs typeface="Verdana"/>
              </a:rPr>
              <a:t>of a </a:t>
            </a:r>
            <a:r>
              <a:rPr spc="-10" dirty="0">
                <a:latin typeface="Verdana"/>
                <a:cs typeface="Verdana"/>
              </a:rPr>
              <a:t>child </a:t>
            </a:r>
            <a:r>
              <a:rPr dirty="0">
                <a:latin typeface="Verdana"/>
                <a:cs typeface="Verdana"/>
              </a:rPr>
              <a:t>has </a:t>
            </a:r>
            <a:r>
              <a:rPr spc="-5" dirty="0">
                <a:latin typeface="Verdana"/>
                <a:cs typeface="Verdana"/>
              </a:rPr>
              <a:t>occurred to </a:t>
            </a:r>
            <a:r>
              <a:rPr spc="-10" dirty="0">
                <a:latin typeface="Verdana"/>
                <a:cs typeface="Verdana"/>
              </a:rPr>
              <a:t>make </a:t>
            </a:r>
            <a:r>
              <a:rPr dirty="0">
                <a:latin typeface="Verdana"/>
                <a:cs typeface="Verdana"/>
              </a:rPr>
              <a:t>a </a:t>
            </a:r>
            <a:r>
              <a:rPr spc="-5" dirty="0">
                <a:latin typeface="Verdana"/>
                <a:cs typeface="Verdana"/>
              </a:rPr>
              <a:t>report  </a:t>
            </a:r>
            <a:r>
              <a:rPr dirty="0">
                <a:latin typeface="Verdana"/>
                <a:cs typeface="Verdana"/>
              </a:rPr>
              <a:t>of </a:t>
            </a:r>
            <a:r>
              <a:rPr spc="-10" dirty="0">
                <a:latin typeface="Verdana"/>
                <a:cs typeface="Verdana"/>
              </a:rPr>
              <a:t>this, </a:t>
            </a:r>
            <a:r>
              <a:rPr b="1" spc="-5" dirty="0">
                <a:latin typeface="Verdana"/>
                <a:cs typeface="Verdana"/>
              </a:rPr>
              <a:t>within </a:t>
            </a:r>
            <a:r>
              <a:rPr b="1" dirty="0">
                <a:latin typeface="Verdana"/>
                <a:cs typeface="Verdana"/>
              </a:rPr>
              <a:t>24 </a:t>
            </a:r>
            <a:r>
              <a:rPr b="1" spc="-5" dirty="0">
                <a:latin typeface="Verdana"/>
                <a:cs typeface="Verdana"/>
              </a:rPr>
              <a:t>hours</a:t>
            </a:r>
            <a:r>
              <a:rPr spc="-5" dirty="0">
                <a:latin typeface="Verdana"/>
                <a:cs typeface="Verdana"/>
              </a:rPr>
              <a:t>, to </a:t>
            </a:r>
            <a:r>
              <a:rPr dirty="0">
                <a:latin typeface="Verdana"/>
                <a:cs typeface="Verdana"/>
              </a:rPr>
              <a:t>the </a:t>
            </a:r>
            <a:r>
              <a:rPr spc="-5" dirty="0">
                <a:latin typeface="Verdana"/>
                <a:cs typeface="Verdana"/>
              </a:rPr>
              <a:t>Department </a:t>
            </a:r>
            <a:r>
              <a:rPr dirty="0">
                <a:latin typeface="Verdana"/>
                <a:cs typeface="Verdana"/>
              </a:rPr>
              <a:t>of  </a:t>
            </a:r>
            <a:r>
              <a:rPr spc="-10" dirty="0">
                <a:latin typeface="Verdana"/>
                <a:cs typeface="Verdana"/>
              </a:rPr>
              <a:t>Children, </a:t>
            </a:r>
            <a:r>
              <a:rPr spc="-30" dirty="0">
                <a:latin typeface="Verdana"/>
                <a:cs typeface="Verdana"/>
              </a:rPr>
              <a:t>Youth, </a:t>
            </a:r>
            <a:r>
              <a:rPr dirty="0">
                <a:latin typeface="Verdana"/>
                <a:cs typeface="Verdana"/>
              </a:rPr>
              <a:t>and </a:t>
            </a:r>
            <a:r>
              <a:rPr spc="-20" dirty="0">
                <a:latin typeface="Verdana"/>
                <a:cs typeface="Verdana"/>
              </a:rPr>
              <a:t>Families </a:t>
            </a:r>
            <a:r>
              <a:rPr spc="-5" dirty="0">
                <a:latin typeface="Verdana"/>
                <a:cs typeface="Verdana"/>
              </a:rPr>
              <a:t>(R.I.G.L.</a:t>
            </a:r>
            <a:r>
              <a:rPr spc="225" dirty="0">
                <a:latin typeface="Verdana"/>
                <a:cs typeface="Verdana"/>
              </a:rPr>
              <a:t> </a:t>
            </a:r>
            <a:r>
              <a:rPr spc="-5" dirty="0">
                <a:latin typeface="Verdana"/>
                <a:cs typeface="Verdana"/>
              </a:rPr>
              <a:t>40-11-3).</a:t>
            </a:r>
            <a:endParaRPr dirty="0">
              <a:latin typeface="Verdana"/>
              <a:cs typeface="Verdana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85620"/>
          <a:stretch/>
        </p:blipFill>
        <p:spPr>
          <a:xfrm>
            <a:off x="7731110" y="6100190"/>
            <a:ext cx="604838" cy="582061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81964" y="940053"/>
            <a:ext cx="771017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Verdana"/>
                <a:cs typeface="Verdana"/>
              </a:rPr>
              <a:t>Those </a:t>
            </a:r>
            <a:r>
              <a:rPr dirty="0">
                <a:latin typeface="Verdana"/>
                <a:cs typeface="Verdana"/>
              </a:rPr>
              <a:t>who suspect abuse or neglect </a:t>
            </a:r>
            <a:r>
              <a:rPr spc="-5" dirty="0">
                <a:latin typeface="Verdana"/>
                <a:cs typeface="Verdana"/>
              </a:rPr>
              <a:t>are</a:t>
            </a:r>
            <a:r>
              <a:rPr spc="-40" dirty="0">
                <a:latin typeface="Verdana"/>
                <a:cs typeface="Verdana"/>
              </a:rPr>
              <a:t> </a:t>
            </a:r>
            <a:r>
              <a:rPr dirty="0">
                <a:latin typeface="Verdana"/>
                <a:cs typeface="Verdana"/>
              </a:rPr>
              <a:t>obligated</a:t>
            </a:r>
          </a:p>
          <a:p>
            <a:pPr marL="12700">
              <a:lnSpc>
                <a:spcPct val="100000"/>
              </a:lnSpc>
            </a:pPr>
            <a:r>
              <a:rPr spc="-5" dirty="0">
                <a:latin typeface="Verdana"/>
                <a:cs typeface="Verdana"/>
              </a:rPr>
              <a:t>to </a:t>
            </a:r>
            <a:r>
              <a:rPr spc="-10" dirty="0">
                <a:latin typeface="Verdana"/>
                <a:cs typeface="Verdana"/>
              </a:rPr>
              <a:t>make verbal </a:t>
            </a:r>
            <a:r>
              <a:rPr spc="-5" dirty="0">
                <a:latin typeface="Verdana"/>
                <a:cs typeface="Verdana"/>
              </a:rPr>
              <a:t>report to the</a:t>
            </a:r>
            <a:r>
              <a:rPr spc="80" dirty="0">
                <a:latin typeface="Verdana"/>
                <a:cs typeface="Verdana"/>
              </a:rPr>
              <a:t> </a:t>
            </a:r>
            <a:r>
              <a:rPr spc="-5" dirty="0">
                <a:latin typeface="Verdana"/>
                <a:cs typeface="Verdana"/>
              </a:rPr>
              <a:t>agency:</a:t>
            </a:r>
            <a:endParaRPr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27275" y="2597276"/>
            <a:ext cx="43078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latin typeface="Verdana"/>
                <a:cs typeface="Verdana"/>
              </a:rPr>
              <a:t>1-800-RI-Child</a:t>
            </a:r>
            <a:endParaRPr sz="4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1000" y="4724400"/>
            <a:ext cx="7744459" cy="1921039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 marR="5080">
              <a:lnSpc>
                <a:spcPts val="2300"/>
              </a:lnSpc>
              <a:spcBef>
                <a:spcPts val="660"/>
              </a:spcBef>
            </a:pPr>
            <a:r>
              <a:rPr spc="-25" dirty="0">
                <a:latin typeface="Verdana"/>
                <a:cs typeface="Verdana"/>
              </a:rPr>
              <a:t>Failure </a:t>
            </a:r>
            <a:r>
              <a:rPr spc="-5" dirty="0">
                <a:latin typeface="Verdana"/>
                <a:cs typeface="Verdana"/>
              </a:rPr>
              <a:t>to report </a:t>
            </a:r>
            <a:r>
              <a:rPr dirty="0">
                <a:latin typeface="Verdana"/>
                <a:cs typeface="Verdana"/>
              </a:rPr>
              <a:t>known or suspected </a:t>
            </a:r>
            <a:r>
              <a:rPr spc="-5" dirty="0">
                <a:latin typeface="Verdana"/>
                <a:cs typeface="Verdana"/>
              </a:rPr>
              <a:t>child </a:t>
            </a:r>
            <a:r>
              <a:rPr dirty="0">
                <a:latin typeface="Verdana"/>
                <a:cs typeface="Verdana"/>
              </a:rPr>
              <a:t>abuse  or neglect </a:t>
            </a:r>
            <a:r>
              <a:rPr b="1" dirty="0">
                <a:latin typeface="Verdana"/>
                <a:cs typeface="Verdana"/>
              </a:rPr>
              <a:t>is a </a:t>
            </a:r>
            <a:r>
              <a:rPr b="1" spc="-5" dirty="0">
                <a:latin typeface="Verdana"/>
                <a:cs typeface="Verdana"/>
              </a:rPr>
              <a:t>violation </a:t>
            </a:r>
            <a:r>
              <a:rPr b="1" dirty="0">
                <a:latin typeface="Verdana"/>
                <a:cs typeface="Verdana"/>
              </a:rPr>
              <a:t>of </a:t>
            </a:r>
            <a:r>
              <a:rPr b="1" spc="-5" dirty="0">
                <a:latin typeface="Verdana"/>
                <a:cs typeface="Verdana"/>
              </a:rPr>
              <a:t>the </a:t>
            </a:r>
            <a:r>
              <a:rPr b="1" dirty="0">
                <a:latin typeface="Verdana"/>
                <a:cs typeface="Verdana"/>
              </a:rPr>
              <a:t>law </a:t>
            </a:r>
            <a:r>
              <a:rPr spc="-5" dirty="0">
                <a:latin typeface="Verdana"/>
                <a:cs typeface="Verdana"/>
              </a:rPr>
              <a:t>(R.I.G.L. 40-  11-6-1).</a:t>
            </a:r>
            <a:endParaRPr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2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42545">
              <a:lnSpc>
                <a:spcPct val="100000"/>
              </a:lnSpc>
            </a:pPr>
            <a:r>
              <a:rPr sz="2800" b="1" spc="-80" dirty="0">
                <a:solidFill>
                  <a:srgbClr val="6493DA"/>
                </a:solidFill>
                <a:latin typeface="Verdana"/>
                <a:cs typeface="Verdana"/>
              </a:rPr>
              <a:t>DUTY </a:t>
            </a:r>
            <a:r>
              <a:rPr sz="2800" b="1" spc="-55" dirty="0">
                <a:solidFill>
                  <a:srgbClr val="6493DA"/>
                </a:solidFill>
                <a:latin typeface="Verdana"/>
                <a:cs typeface="Verdana"/>
              </a:rPr>
              <a:t>TO</a:t>
            </a:r>
            <a:r>
              <a:rPr sz="2800" b="1" spc="-360" dirty="0">
                <a:solidFill>
                  <a:srgbClr val="6493DA"/>
                </a:solidFill>
                <a:latin typeface="Verdana"/>
                <a:cs typeface="Verdana"/>
              </a:rPr>
              <a:t> </a:t>
            </a:r>
            <a:r>
              <a:rPr sz="2800" b="1" spc="-90" dirty="0">
                <a:solidFill>
                  <a:srgbClr val="6493DA"/>
                </a:solidFill>
                <a:latin typeface="Verdana"/>
                <a:cs typeface="Verdana"/>
              </a:rPr>
              <a:t>REPORT</a:t>
            </a:r>
            <a:endParaRPr sz="2800" dirty="0">
              <a:latin typeface="Verdana"/>
              <a:cs typeface="Verdana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r="85620"/>
          <a:stretch/>
        </p:blipFill>
        <p:spPr>
          <a:xfrm>
            <a:off x="7731110" y="6100190"/>
            <a:ext cx="604838" cy="582061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3400" y="5943600"/>
            <a:ext cx="48869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0" dirty="0">
                <a:solidFill>
                  <a:srgbClr val="6493DA"/>
                </a:solidFill>
                <a:latin typeface="Verdana"/>
                <a:cs typeface="Verdana"/>
              </a:rPr>
              <a:t>REPORTING</a:t>
            </a:r>
            <a:r>
              <a:rPr sz="2800" spc="-280" dirty="0">
                <a:solidFill>
                  <a:srgbClr val="6493DA"/>
                </a:solidFill>
                <a:latin typeface="Verdana"/>
                <a:cs typeface="Verdana"/>
              </a:rPr>
              <a:t> </a:t>
            </a:r>
            <a:r>
              <a:rPr sz="2800" spc="-95" dirty="0">
                <a:solidFill>
                  <a:srgbClr val="6493DA"/>
                </a:solidFill>
                <a:latin typeface="Verdana"/>
                <a:cs typeface="Verdana"/>
              </a:rPr>
              <a:t>REQUIREMENTS</a:t>
            </a:r>
            <a:endParaRPr sz="2800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25169" y="964438"/>
            <a:ext cx="7171690" cy="1701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200" b="0" i="0" spc="-5" dirty="0">
                <a:latin typeface="Verdana"/>
                <a:cs typeface="Verdana"/>
              </a:rPr>
              <a:t>It is </a:t>
            </a:r>
            <a:r>
              <a:rPr lang="en-US" sz="2200" b="0" i="0" spc="-5" dirty="0" smtClean="0">
                <a:latin typeface="Verdana"/>
                <a:cs typeface="Verdana"/>
              </a:rPr>
              <a:t>SVDP Rhode Island policy </a:t>
            </a:r>
            <a:r>
              <a:rPr sz="2200" b="0" i="0" spc="-10" dirty="0" smtClean="0">
                <a:latin typeface="Verdana"/>
                <a:cs typeface="Verdana"/>
              </a:rPr>
              <a:t>that </a:t>
            </a:r>
            <a:r>
              <a:rPr sz="2200" b="0" i="0" spc="-5" dirty="0">
                <a:latin typeface="Verdana"/>
                <a:cs typeface="Verdana"/>
              </a:rPr>
              <a:t>sexual misconduct or </a:t>
            </a:r>
            <a:r>
              <a:rPr sz="2200" b="0" i="0" spc="-10" dirty="0">
                <a:latin typeface="Verdana"/>
                <a:cs typeface="Verdana"/>
              </a:rPr>
              <a:t>the  </a:t>
            </a:r>
            <a:r>
              <a:rPr sz="2200" b="0" i="0" spc="-5" dirty="0">
                <a:latin typeface="Verdana"/>
                <a:cs typeface="Verdana"/>
              </a:rPr>
              <a:t>failure </a:t>
            </a:r>
            <a:r>
              <a:rPr sz="2200" b="0" i="0" spc="-10" dirty="0">
                <a:latin typeface="Verdana"/>
                <a:cs typeface="Verdana"/>
              </a:rPr>
              <a:t>to </a:t>
            </a:r>
            <a:r>
              <a:rPr sz="2200" b="0" i="0" spc="-5" dirty="0">
                <a:latin typeface="Verdana"/>
                <a:cs typeface="Verdana"/>
              </a:rPr>
              <a:t>report an </a:t>
            </a:r>
            <a:r>
              <a:rPr sz="2200" b="0" i="0" spc="-10" dirty="0">
                <a:latin typeface="Verdana"/>
                <a:cs typeface="Verdana"/>
              </a:rPr>
              <a:t>observation </a:t>
            </a:r>
            <a:r>
              <a:rPr sz="2200" b="0" i="0" spc="-5" dirty="0">
                <a:latin typeface="Verdana"/>
                <a:cs typeface="Verdana"/>
              </a:rPr>
              <a:t>or complaint of  sexual misconduct is a violation of an </a:t>
            </a:r>
            <a:r>
              <a:rPr sz="2200" i="0" spc="-10" dirty="0">
                <a:latin typeface="Verdana"/>
                <a:cs typeface="Verdana"/>
              </a:rPr>
              <a:t>employee’s  </a:t>
            </a:r>
            <a:r>
              <a:rPr sz="2200" b="0" i="0" spc="-5" dirty="0">
                <a:latin typeface="Verdana"/>
                <a:cs typeface="Verdana"/>
              </a:rPr>
              <a:t>obligations </a:t>
            </a:r>
            <a:r>
              <a:rPr sz="2200" b="0" i="0" spc="-10" dirty="0">
                <a:latin typeface="Verdana"/>
                <a:cs typeface="Verdana"/>
              </a:rPr>
              <a:t>of </a:t>
            </a:r>
            <a:r>
              <a:rPr sz="2200" b="0" i="0" spc="-5" dirty="0">
                <a:latin typeface="Verdana"/>
                <a:cs typeface="Verdana"/>
              </a:rPr>
              <a:t>employment and </a:t>
            </a:r>
            <a:r>
              <a:rPr sz="2200" b="0" i="0" spc="-20" dirty="0">
                <a:latin typeface="Verdana"/>
                <a:cs typeface="Verdana"/>
              </a:rPr>
              <a:t>one’s </a:t>
            </a:r>
            <a:r>
              <a:rPr sz="2200" b="0" i="0" spc="-5" dirty="0">
                <a:latin typeface="Verdana"/>
                <a:cs typeface="Verdana"/>
              </a:rPr>
              <a:t>commitment </a:t>
            </a:r>
            <a:r>
              <a:rPr sz="2200" b="0" i="0" spc="-5" dirty="0" smtClean="0">
                <a:latin typeface="Verdana"/>
                <a:cs typeface="Verdana"/>
              </a:rPr>
              <a:t>to </a:t>
            </a:r>
            <a:r>
              <a:rPr sz="2200" b="0" i="0" spc="-5" dirty="0">
                <a:latin typeface="Verdana"/>
                <a:cs typeface="Verdana"/>
              </a:rPr>
              <a:t>Christian</a:t>
            </a:r>
            <a:r>
              <a:rPr sz="2200" b="0" i="0" spc="-50" dirty="0">
                <a:latin typeface="Verdana"/>
                <a:cs typeface="Verdana"/>
              </a:rPr>
              <a:t> </a:t>
            </a:r>
            <a:r>
              <a:rPr sz="2200" b="0" i="0" spc="-5" dirty="0">
                <a:latin typeface="Verdana"/>
                <a:cs typeface="Verdana"/>
              </a:rPr>
              <a:t>service.</a:t>
            </a:r>
            <a:endParaRPr sz="220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5169" y="3110306"/>
            <a:ext cx="7051675" cy="1031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Verdana"/>
                <a:cs typeface="Verdana"/>
              </a:rPr>
              <a:t>In the case of </a:t>
            </a:r>
            <a:r>
              <a:rPr sz="2200" b="1" spc="-5" dirty="0">
                <a:latin typeface="Verdana"/>
                <a:cs typeface="Verdana"/>
              </a:rPr>
              <a:t>volunteers</a:t>
            </a:r>
            <a:r>
              <a:rPr sz="2200" spc="-5" dirty="0">
                <a:latin typeface="Verdana"/>
                <a:cs typeface="Verdana"/>
              </a:rPr>
              <a:t>, such behavior</a:t>
            </a:r>
            <a:r>
              <a:rPr sz="2200" spc="30" dirty="0">
                <a:latin typeface="Verdana"/>
                <a:cs typeface="Verdana"/>
              </a:rPr>
              <a:t> </a:t>
            </a:r>
            <a:r>
              <a:rPr sz="2200" dirty="0">
                <a:latin typeface="Verdana"/>
                <a:cs typeface="Verdana"/>
              </a:rPr>
              <a:t>is</a:t>
            </a:r>
            <a:endParaRPr sz="22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</a:pPr>
            <a:r>
              <a:rPr sz="2200" spc="-10" dirty="0">
                <a:latin typeface="Verdana"/>
                <a:cs typeface="Verdana"/>
              </a:rPr>
              <a:t>considered </a:t>
            </a:r>
            <a:r>
              <a:rPr sz="2200" spc="-5" dirty="0">
                <a:latin typeface="Verdana"/>
                <a:cs typeface="Verdana"/>
              </a:rPr>
              <a:t>to be a violation of </a:t>
            </a:r>
            <a:r>
              <a:rPr sz="2200" spc="-20" dirty="0">
                <a:latin typeface="Verdana"/>
                <a:cs typeface="Verdana"/>
              </a:rPr>
              <a:t>one’s </a:t>
            </a:r>
            <a:r>
              <a:rPr sz="2200" spc="-10" dirty="0">
                <a:latin typeface="Verdana"/>
                <a:cs typeface="Verdana"/>
              </a:rPr>
              <a:t>responsibility  </a:t>
            </a:r>
            <a:r>
              <a:rPr sz="2200" spc="-5" dirty="0">
                <a:latin typeface="Verdana"/>
                <a:cs typeface="Verdana"/>
              </a:rPr>
              <a:t>to </a:t>
            </a:r>
            <a:r>
              <a:rPr sz="2200" spc="-10" dirty="0">
                <a:latin typeface="Verdana"/>
                <a:cs typeface="Verdana"/>
              </a:rPr>
              <a:t>those whom they</a:t>
            </a:r>
            <a:r>
              <a:rPr sz="2200" spc="-20" dirty="0">
                <a:latin typeface="Verdana"/>
                <a:cs typeface="Verdana"/>
              </a:rPr>
              <a:t> </a:t>
            </a:r>
            <a:r>
              <a:rPr sz="2200" spc="-10" dirty="0">
                <a:latin typeface="Verdana"/>
                <a:cs typeface="Verdana"/>
              </a:rPr>
              <a:t>serve.</a:t>
            </a:r>
            <a:endParaRPr sz="2200">
              <a:latin typeface="Verdana"/>
              <a:cs typeface="Verdana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r="85620"/>
          <a:stretch/>
        </p:blipFill>
        <p:spPr>
          <a:xfrm>
            <a:off x="7731110" y="6100190"/>
            <a:ext cx="604838" cy="582061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6264" y="488441"/>
            <a:ext cx="7255509" cy="830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100"/>
              </a:lnSpc>
              <a:spcBef>
                <a:spcPts val="100"/>
              </a:spcBef>
            </a:pPr>
            <a:r>
              <a:rPr sz="2400" b="0" i="0" dirty="0">
                <a:latin typeface="Verdana"/>
                <a:cs typeface="Verdana"/>
              </a:rPr>
              <a:t>A </a:t>
            </a:r>
            <a:r>
              <a:rPr sz="2400" i="0" spc="-5" dirty="0">
                <a:latin typeface="Verdana"/>
                <a:cs typeface="Verdana"/>
              </a:rPr>
              <a:t>report </a:t>
            </a:r>
            <a:r>
              <a:rPr sz="2400" b="0" i="0" dirty="0">
                <a:latin typeface="Verdana"/>
                <a:cs typeface="Verdana"/>
              </a:rPr>
              <a:t>of </a:t>
            </a:r>
            <a:r>
              <a:rPr sz="2400" b="0" i="0" spc="-5" dirty="0">
                <a:latin typeface="Verdana"/>
                <a:cs typeface="Verdana"/>
              </a:rPr>
              <a:t>the </a:t>
            </a:r>
            <a:r>
              <a:rPr sz="2400" b="0" i="0" spc="-10" dirty="0">
                <a:latin typeface="Verdana"/>
                <a:cs typeface="Verdana"/>
              </a:rPr>
              <a:t>observation </a:t>
            </a:r>
            <a:r>
              <a:rPr sz="2400" b="0" i="0" dirty="0">
                <a:latin typeface="Verdana"/>
                <a:cs typeface="Verdana"/>
              </a:rPr>
              <a:t>or </a:t>
            </a:r>
            <a:r>
              <a:rPr sz="2400" b="0" i="0" spc="-10" dirty="0">
                <a:latin typeface="Verdana"/>
                <a:cs typeface="Verdana"/>
              </a:rPr>
              <a:t>complaint </a:t>
            </a:r>
            <a:r>
              <a:rPr sz="2400" i="0" spc="-5" dirty="0">
                <a:latin typeface="Verdana"/>
                <a:cs typeface="Verdana"/>
              </a:rPr>
              <a:t>shall  </a:t>
            </a:r>
            <a:r>
              <a:rPr sz="2400" i="0" dirty="0">
                <a:latin typeface="Verdana"/>
                <a:cs typeface="Verdana"/>
              </a:rPr>
              <a:t>be </a:t>
            </a:r>
            <a:r>
              <a:rPr sz="2400" i="0" spc="-5" dirty="0">
                <a:latin typeface="Verdana"/>
                <a:cs typeface="Verdana"/>
              </a:rPr>
              <a:t>made immediately</a:t>
            </a:r>
            <a:r>
              <a:rPr sz="2400" i="0" spc="0" dirty="0">
                <a:latin typeface="Verdana"/>
                <a:cs typeface="Verdana"/>
              </a:rPr>
              <a:t> </a:t>
            </a:r>
            <a:r>
              <a:rPr sz="2400" b="0" i="0" spc="-5" dirty="0">
                <a:latin typeface="Verdana"/>
                <a:cs typeface="Verdana"/>
              </a:rPr>
              <a:t>to: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2140" y="1657857"/>
            <a:ext cx="7722234" cy="45698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5120" indent="-228600">
              <a:lnSpc>
                <a:spcPct val="100000"/>
              </a:lnSpc>
              <a:spcBef>
                <a:spcPts val="100"/>
              </a:spcBef>
              <a:buClr>
                <a:srgbClr val="2C7B9F"/>
              </a:buClr>
              <a:buFont typeface="Arial"/>
              <a:buChar char="•"/>
              <a:tabLst>
                <a:tab pos="325120" algn="l"/>
                <a:tab pos="325755" algn="l"/>
              </a:tabLst>
            </a:pPr>
            <a:r>
              <a:rPr spc="-5" dirty="0">
                <a:latin typeface="Verdana"/>
                <a:cs typeface="Verdana"/>
              </a:rPr>
              <a:t>The immediate </a:t>
            </a:r>
            <a:r>
              <a:rPr dirty="0">
                <a:latin typeface="Verdana"/>
                <a:cs typeface="Verdana"/>
              </a:rPr>
              <a:t>supervisor of </a:t>
            </a:r>
            <a:r>
              <a:rPr spc="-5" dirty="0">
                <a:latin typeface="Verdana"/>
                <a:cs typeface="Verdana"/>
              </a:rPr>
              <a:t>the </a:t>
            </a:r>
            <a:r>
              <a:rPr spc="-10" dirty="0">
                <a:latin typeface="Verdana"/>
                <a:cs typeface="Verdana"/>
              </a:rPr>
              <a:t>employee </a:t>
            </a:r>
            <a:r>
              <a:rPr dirty="0">
                <a:latin typeface="Verdana"/>
                <a:cs typeface="Verdana"/>
              </a:rPr>
              <a:t>or</a:t>
            </a:r>
            <a:r>
              <a:rPr spc="-55" dirty="0">
                <a:latin typeface="Verdana"/>
                <a:cs typeface="Verdana"/>
              </a:rPr>
              <a:t> </a:t>
            </a:r>
            <a:r>
              <a:rPr spc="-35" dirty="0">
                <a:latin typeface="Verdana"/>
                <a:cs typeface="Verdana"/>
              </a:rPr>
              <a:t>volunteer.</a:t>
            </a:r>
            <a:endParaRPr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2C7B9F"/>
              </a:buClr>
              <a:buFont typeface="Arial"/>
              <a:buChar char="•"/>
            </a:pPr>
            <a:endParaRPr dirty="0">
              <a:latin typeface="Times New Roman"/>
              <a:cs typeface="Times New Roman"/>
            </a:endParaRPr>
          </a:p>
          <a:p>
            <a:pPr marL="325120" marR="502284" indent="-228600">
              <a:lnSpc>
                <a:spcPts val="2160"/>
              </a:lnSpc>
              <a:buClr>
                <a:srgbClr val="2C7B9F"/>
              </a:buClr>
              <a:buFont typeface="Arial"/>
              <a:buChar char="•"/>
              <a:tabLst>
                <a:tab pos="325120" algn="l"/>
                <a:tab pos="325755" algn="l"/>
              </a:tabLst>
            </a:pPr>
            <a:r>
              <a:rPr spc="-5" dirty="0">
                <a:latin typeface="Verdana"/>
                <a:cs typeface="Verdana"/>
              </a:rPr>
              <a:t>Supervisory personnel shall </a:t>
            </a:r>
            <a:r>
              <a:rPr spc="-10" dirty="0">
                <a:latin typeface="Verdana"/>
                <a:cs typeface="Verdana"/>
              </a:rPr>
              <a:t>immediately </a:t>
            </a:r>
            <a:r>
              <a:rPr spc="-5" dirty="0">
                <a:latin typeface="Verdana"/>
                <a:cs typeface="Verdana"/>
              </a:rPr>
              <a:t>inform the  </a:t>
            </a:r>
            <a:r>
              <a:rPr lang="en-US" spc="-5" dirty="0" smtClean="0">
                <a:latin typeface="Verdana"/>
                <a:cs typeface="Verdana"/>
              </a:rPr>
              <a:t>SVDP Rhode Island Executive Director and Council President.</a:t>
            </a:r>
            <a:endParaRPr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2C7B9F"/>
              </a:buClr>
              <a:buFont typeface="Arial"/>
              <a:buChar char="•"/>
            </a:pPr>
            <a:endParaRPr dirty="0">
              <a:latin typeface="Times New Roman"/>
              <a:cs typeface="Times New Roman"/>
            </a:endParaRPr>
          </a:p>
          <a:p>
            <a:pPr marL="325120" marR="5080" indent="-228600">
              <a:lnSpc>
                <a:spcPts val="2160"/>
              </a:lnSpc>
              <a:buClr>
                <a:srgbClr val="2C7B9F"/>
              </a:buClr>
              <a:buFont typeface="Arial"/>
              <a:buChar char="•"/>
              <a:tabLst>
                <a:tab pos="325120" algn="l"/>
                <a:tab pos="325755" algn="l"/>
              </a:tabLst>
            </a:pPr>
            <a:r>
              <a:rPr dirty="0">
                <a:latin typeface="Verdana"/>
                <a:cs typeface="Verdana"/>
              </a:rPr>
              <a:t>When an </a:t>
            </a:r>
            <a:r>
              <a:rPr spc="-5" dirty="0">
                <a:latin typeface="Verdana"/>
                <a:cs typeface="Verdana"/>
              </a:rPr>
              <a:t>uncertainty </a:t>
            </a:r>
            <a:r>
              <a:rPr dirty="0">
                <a:latin typeface="Verdana"/>
                <a:cs typeface="Verdana"/>
              </a:rPr>
              <a:t>exists </a:t>
            </a:r>
            <a:r>
              <a:rPr spc="-5" dirty="0">
                <a:latin typeface="Verdana"/>
                <a:cs typeface="Verdana"/>
              </a:rPr>
              <a:t>whether </a:t>
            </a:r>
            <a:r>
              <a:rPr dirty="0">
                <a:latin typeface="Verdana"/>
                <a:cs typeface="Verdana"/>
              </a:rPr>
              <a:t>a </a:t>
            </a:r>
            <a:r>
              <a:rPr spc="-5" dirty="0">
                <a:latin typeface="Verdana"/>
                <a:cs typeface="Verdana"/>
              </a:rPr>
              <a:t>situation </a:t>
            </a:r>
            <a:r>
              <a:rPr dirty="0">
                <a:latin typeface="Verdana"/>
                <a:cs typeface="Verdana"/>
              </a:rPr>
              <a:t>or </a:t>
            </a:r>
            <a:r>
              <a:rPr dirty="0" smtClean="0">
                <a:latin typeface="Verdana"/>
                <a:cs typeface="Verdana"/>
              </a:rPr>
              <a:t>conduct </a:t>
            </a:r>
            <a:r>
              <a:rPr spc="-5" dirty="0">
                <a:latin typeface="Verdana"/>
                <a:cs typeface="Verdana"/>
              </a:rPr>
              <a:t>is </a:t>
            </a:r>
            <a:r>
              <a:rPr spc="-10" dirty="0">
                <a:latin typeface="Verdana"/>
                <a:cs typeface="Verdana"/>
              </a:rPr>
              <a:t>in </a:t>
            </a:r>
            <a:r>
              <a:rPr spc="-5" dirty="0">
                <a:latin typeface="Verdana"/>
                <a:cs typeface="Verdana"/>
              </a:rPr>
              <a:t>violation </a:t>
            </a:r>
            <a:r>
              <a:rPr dirty="0">
                <a:latin typeface="Verdana"/>
                <a:cs typeface="Verdana"/>
              </a:rPr>
              <a:t>contact </a:t>
            </a:r>
            <a:r>
              <a:rPr spc="-5" dirty="0">
                <a:latin typeface="Verdana"/>
                <a:cs typeface="Verdana"/>
              </a:rPr>
              <a:t>the </a:t>
            </a:r>
            <a:r>
              <a:rPr lang="en-US" dirty="0" smtClean="0">
                <a:latin typeface="Verdana"/>
                <a:cs typeface="Verdana"/>
              </a:rPr>
              <a:t>Executive Director.</a:t>
            </a:r>
            <a:endParaRPr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2C7B9F"/>
              </a:buClr>
              <a:buFont typeface="Arial"/>
              <a:buChar char="•"/>
            </a:pPr>
            <a:endParaRPr dirty="0">
              <a:latin typeface="Times New Roman"/>
              <a:cs typeface="Times New Roman"/>
            </a:endParaRPr>
          </a:p>
          <a:p>
            <a:pPr marL="325120" marR="506730" indent="-228600">
              <a:lnSpc>
                <a:spcPts val="2160"/>
              </a:lnSpc>
              <a:buClr>
                <a:srgbClr val="2C7B9F"/>
              </a:buClr>
              <a:buFont typeface="Arial"/>
              <a:buChar char="•"/>
              <a:tabLst>
                <a:tab pos="325120" algn="l"/>
                <a:tab pos="325755" algn="l"/>
              </a:tabLst>
            </a:pPr>
            <a:r>
              <a:rPr dirty="0">
                <a:latin typeface="Verdana"/>
                <a:cs typeface="Verdana"/>
              </a:rPr>
              <a:t>Do not </a:t>
            </a:r>
            <a:r>
              <a:rPr spc="-5" dirty="0">
                <a:latin typeface="Verdana"/>
                <a:cs typeface="Verdana"/>
              </a:rPr>
              <a:t>hesitate to </a:t>
            </a:r>
            <a:r>
              <a:rPr dirty="0">
                <a:latin typeface="Verdana"/>
                <a:cs typeface="Verdana"/>
              </a:rPr>
              <a:t>contact </a:t>
            </a:r>
            <a:r>
              <a:rPr spc="-5" dirty="0">
                <a:latin typeface="Verdana"/>
                <a:cs typeface="Verdana"/>
              </a:rPr>
              <a:t>local </a:t>
            </a:r>
            <a:r>
              <a:rPr spc="-10" dirty="0">
                <a:latin typeface="Verdana"/>
                <a:cs typeface="Verdana"/>
              </a:rPr>
              <a:t>law </a:t>
            </a:r>
            <a:r>
              <a:rPr spc="-5" dirty="0">
                <a:latin typeface="Verdana"/>
                <a:cs typeface="Verdana"/>
              </a:rPr>
              <a:t>enforcement  </a:t>
            </a:r>
            <a:r>
              <a:rPr spc="-10" dirty="0">
                <a:latin typeface="Verdana"/>
                <a:cs typeface="Verdana"/>
              </a:rPr>
              <a:t>immediately </a:t>
            </a:r>
            <a:r>
              <a:rPr spc="-5" dirty="0">
                <a:latin typeface="Verdana"/>
                <a:cs typeface="Verdana"/>
              </a:rPr>
              <a:t>if the safety </a:t>
            </a:r>
            <a:r>
              <a:rPr dirty="0">
                <a:latin typeface="Verdana"/>
                <a:cs typeface="Verdana"/>
              </a:rPr>
              <a:t>of an </a:t>
            </a:r>
            <a:r>
              <a:rPr spc="-5" dirty="0">
                <a:latin typeface="Verdana"/>
                <a:cs typeface="Verdana"/>
              </a:rPr>
              <a:t>individual </a:t>
            </a:r>
            <a:r>
              <a:rPr dirty="0">
                <a:latin typeface="Verdana"/>
                <a:cs typeface="Verdana"/>
              </a:rPr>
              <a:t>or </a:t>
            </a:r>
            <a:r>
              <a:rPr spc="-5" dirty="0">
                <a:latin typeface="Verdana"/>
                <a:cs typeface="Verdana"/>
              </a:rPr>
              <a:t>child is </a:t>
            </a:r>
            <a:r>
              <a:rPr dirty="0">
                <a:latin typeface="Verdana"/>
                <a:cs typeface="Verdana"/>
              </a:rPr>
              <a:t>at  </a:t>
            </a:r>
            <a:r>
              <a:rPr spc="-5" dirty="0">
                <a:latin typeface="Verdana"/>
                <a:cs typeface="Verdana"/>
              </a:rPr>
              <a:t>risk.</a:t>
            </a:r>
            <a:endParaRPr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260"/>
              </a:spcBef>
            </a:pPr>
            <a:endParaRPr lang="en-US" sz="2800" spc="-100" dirty="0" smtClean="0">
              <a:solidFill>
                <a:srgbClr val="6493DA"/>
              </a:solidFill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260"/>
              </a:spcBef>
            </a:pPr>
            <a:endParaRPr lang="en-US" sz="2800" spc="-100" dirty="0">
              <a:solidFill>
                <a:srgbClr val="6493DA"/>
              </a:solidFill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260"/>
              </a:spcBef>
            </a:pPr>
            <a:r>
              <a:rPr sz="2800" spc="-100" dirty="0" smtClean="0">
                <a:solidFill>
                  <a:srgbClr val="6493DA"/>
                </a:solidFill>
                <a:latin typeface="Verdana"/>
                <a:cs typeface="Verdana"/>
              </a:rPr>
              <a:t>REPORTING</a:t>
            </a:r>
            <a:r>
              <a:rPr sz="2800" spc="-280" dirty="0" smtClean="0">
                <a:solidFill>
                  <a:srgbClr val="6493DA"/>
                </a:solidFill>
                <a:latin typeface="Verdana"/>
                <a:cs typeface="Verdana"/>
              </a:rPr>
              <a:t> </a:t>
            </a:r>
            <a:r>
              <a:rPr sz="2800" spc="-95" dirty="0">
                <a:solidFill>
                  <a:srgbClr val="6493DA"/>
                </a:solidFill>
                <a:latin typeface="Verdana"/>
                <a:cs typeface="Verdana"/>
              </a:rPr>
              <a:t>REQUIREMENTS</a:t>
            </a:r>
            <a:endParaRPr sz="2800" dirty="0">
              <a:latin typeface="Verdana"/>
              <a:cs typeface="Verdana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85620"/>
          <a:stretch/>
        </p:blipFill>
        <p:spPr>
          <a:xfrm>
            <a:off x="7731110" y="6100190"/>
            <a:ext cx="604838" cy="582061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2362200"/>
            <a:ext cx="7183606" cy="173829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marR="5080" algn="ctr">
              <a:lnSpc>
                <a:spcPct val="129700"/>
              </a:lnSpc>
              <a:spcBef>
                <a:spcPts val="120"/>
              </a:spcBef>
            </a:pPr>
            <a:r>
              <a:rPr lang="en-US" sz="4400" spc="-375" dirty="0" smtClean="0">
                <a:solidFill>
                  <a:srgbClr val="001F5F"/>
                </a:solidFill>
                <a:latin typeface="Arial"/>
                <a:cs typeface="Arial"/>
              </a:rPr>
              <a:t>How Do I Recognize</a:t>
            </a:r>
            <a:br>
              <a:rPr lang="en-US" sz="4400" spc="-375" dirty="0" smtClean="0">
                <a:solidFill>
                  <a:srgbClr val="001F5F"/>
                </a:solidFill>
                <a:latin typeface="Arial"/>
                <a:cs typeface="Arial"/>
              </a:rPr>
            </a:br>
            <a:r>
              <a:rPr lang="en-US" sz="4400" spc="-375" dirty="0" smtClean="0">
                <a:solidFill>
                  <a:srgbClr val="001F5F"/>
                </a:solidFill>
                <a:latin typeface="Arial"/>
                <a:cs typeface="Arial"/>
              </a:rPr>
              <a:t>Predatory Adults?</a:t>
            </a:r>
            <a:endParaRPr sz="4400" dirty="0">
              <a:latin typeface="Arial"/>
              <a:cs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85620"/>
          <a:stretch/>
        </p:blipFill>
        <p:spPr>
          <a:xfrm>
            <a:off x="7731110" y="6100190"/>
            <a:ext cx="604838" cy="582061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3872" y="609600"/>
            <a:ext cx="7268209" cy="8572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700" i="0" u="sng" spc="-5" dirty="0">
                <a:latin typeface="Verdana"/>
                <a:cs typeface="Verdana"/>
              </a:rPr>
              <a:t>Indicators of Possible Predatory</a:t>
            </a:r>
          </a:p>
          <a:p>
            <a:pPr marL="12700">
              <a:spcBef>
                <a:spcPts val="95"/>
              </a:spcBef>
            </a:pPr>
            <a:r>
              <a:rPr sz="2700" i="0" u="sng" spc="-5" dirty="0">
                <a:latin typeface="Verdana"/>
                <a:cs typeface="Verdana"/>
              </a:rPr>
              <a:t>Behavior in Adults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937130"/>
            <a:ext cx="6975475" cy="139717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Clr>
                <a:srgbClr val="B1B1B1"/>
              </a:buClr>
              <a:buSzPct val="45454"/>
              <a:buFont typeface="Wingdings"/>
              <a:buChar char=""/>
              <a:tabLst>
                <a:tab pos="240665" algn="l"/>
                <a:tab pos="241300" algn="l"/>
                <a:tab pos="3790950" algn="l"/>
              </a:tabLst>
            </a:pPr>
            <a:r>
              <a:rPr spc="-10" dirty="0">
                <a:latin typeface="Verdana"/>
                <a:cs typeface="Verdana"/>
              </a:rPr>
              <a:t>Persistent</a:t>
            </a:r>
            <a:r>
              <a:rPr spc="25" dirty="0">
                <a:latin typeface="Verdana"/>
                <a:cs typeface="Verdana"/>
              </a:rPr>
              <a:t> </a:t>
            </a:r>
            <a:r>
              <a:rPr spc="-5" dirty="0" smtClean="0">
                <a:latin typeface="Verdana"/>
                <a:cs typeface="Verdana"/>
              </a:rPr>
              <a:t>inappropriate</a:t>
            </a:r>
            <a:r>
              <a:rPr lang="en-US" spc="-5" dirty="0" smtClean="0">
                <a:latin typeface="Verdana"/>
                <a:cs typeface="Verdana"/>
              </a:rPr>
              <a:t> </a:t>
            </a:r>
            <a:r>
              <a:rPr spc="-5" dirty="0" smtClean="0">
                <a:latin typeface="Verdana"/>
                <a:cs typeface="Verdana"/>
              </a:rPr>
              <a:t>displays </a:t>
            </a:r>
            <a:r>
              <a:rPr spc="-5" dirty="0">
                <a:latin typeface="Verdana"/>
                <a:cs typeface="Verdana"/>
              </a:rPr>
              <a:t>of</a:t>
            </a:r>
            <a:r>
              <a:rPr spc="-20" dirty="0">
                <a:latin typeface="Verdana"/>
                <a:cs typeface="Verdana"/>
              </a:rPr>
              <a:t> </a:t>
            </a:r>
            <a:r>
              <a:rPr spc="-5" dirty="0">
                <a:latin typeface="Verdana"/>
                <a:cs typeface="Verdana"/>
              </a:rPr>
              <a:t>affection</a:t>
            </a:r>
            <a:endParaRPr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B1B1B1"/>
              </a:buClr>
              <a:buFont typeface="Wingdings"/>
              <a:buChar char=""/>
            </a:pPr>
            <a:endParaRPr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Clr>
                <a:srgbClr val="B1B1B1"/>
              </a:buClr>
              <a:buSzPct val="45454"/>
              <a:buFont typeface="Wingdings"/>
              <a:buChar char=""/>
              <a:tabLst>
                <a:tab pos="240665" algn="l"/>
                <a:tab pos="241300" algn="l"/>
              </a:tabLst>
            </a:pPr>
            <a:r>
              <a:rPr spc="-5" dirty="0">
                <a:latin typeface="Verdana"/>
                <a:cs typeface="Verdana"/>
              </a:rPr>
              <a:t>Inappropriate interest </a:t>
            </a:r>
            <a:r>
              <a:rPr dirty="0">
                <a:latin typeface="Verdana"/>
                <a:cs typeface="Verdana"/>
              </a:rPr>
              <a:t>in </a:t>
            </a:r>
            <a:r>
              <a:rPr spc="-5" dirty="0">
                <a:latin typeface="Verdana"/>
                <a:cs typeface="Verdana"/>
              </a:rPr>
              <a:t>the sexuality of a</a:t>
            </a:r>
            <a:r>
              <a:rPr spc="90" dirty="0">
                <a:latin typeface="Verdana"/>
                <a:cs typeface="Verdana"/>
              </a:rPr>
              <a:t> </a:t>
            </a:r>
            <a:r>
              <a:rPr dirty="0">
                <a:latin typeface="Verdana"/>
                <a:cs typeface="Verdana"/>
              </a:rPr>
              <a:t>child</a:t>
            </a: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B1B1B1"/>
              </a:buClr>
              <a:buFont typeface="Wingdings"/>
              <a:buChar char=""/>
            </a:pPr>
            <a:endParaRPr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Clr>
                <a:srgbClr val="B1B1B1"/>
              </a:buClr>
              <a:buSzPct val="45454"/>
              <a:buFont typeface="Wingdings"/>
              <a:buChar char=""/>
              <a:tabLst>
                <a:tab pos="240665" algn="l"/>
                <a:tab pos="241300" algn="l"/>
              </a:tabLst>
            </a:pPr>
            <a:r>
              <a:rPr spc="-5" dirty="0">
                <a:latin typeface="Verdana"/>
                <a:cs typeface="Verdana"/>
              </a:rPr>
              <a:t>Insistence on </a:t>
            </a:r>
            <a:r>
              <a:rPr dirty="0">
                <a:latin typeface="Verdana"/>
                <a:cs typeface="Verdana"/>
              </a:rPr>
              <a:t>obtaining </a:t>
            </a:r>
            <a:r>
              <a:rPr spc="-5" dirty="0">
                <a:latin typeface="Verdana"/>
                <a:cs typeface="Verdana"/>
              </a:rPr>
              <a:t>time alone with</a:t>
            </a:r>
            <a:r>
              <a:rPr spc="35" dirty="0">
                <a:latin typeface="Verdana"/>
                <a:cs typeface="Verdana"/>
              </a:rPr>
              <a:t> </a:t>
            </a:r>
            <a:r>
              <a:rPr dirty="0">
                <a:latin typeface="Verdana"/>
                <a:cs typeface="Verdana"/>
              </a:rPr>
              <a:t>child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85620"/>
          <a:stretch/>
        </p:blipFill>
        <p:spPr>
          <a:xfrm>
            <a:off x="7731110" y="6100190"/>
            <a:ext cx="604838" cy="582061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7994"/>
            <a:ext cx="3824604" cy="4276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700" i="0" u="sng" spc="-5" dirty="0">
                <a:latin typeface="Verdana"/>
                <a:cs typeface="Verdana"/>
              </a:rPr>
              <a:t>Indicators con’t.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632330"/>
            <a:ext cx="7161530" cy="28469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288925" indent="-228600">
              <a:lnSpc>
                <a:spcPct val="100000"/>
              </a:lnSpc>
              <a:spcBef>
                <a:spcPts val="100"/>
              </a:spcBef>
              <a:buClr>
                <a:srgbClr val="B1B1B1"/>
              </a:buClr>
              <a:buSzPct val="43750"/>
              <a:buFont typeface="Wingdings"/>
              <a:buChar char=""/>
              <a:tabLst>
                <a:tab pos="241300" algn="l"/>
              </a:tabLst>
            </a:pPr>
            <a:r>
              <a:rPr spc="-5" dirty="0">
                <a:latin typeface="Verdana"/>
                <a:cs typeface="Verdana"/>
              </a:rPr>
              <a:t>Providing </a:t>
            </a:r>
            <a:r>
              <a:rPr spc="-10" dirty="0">
                <a:latin typeface="Verdana"/>
                <a:cs typeface="Verdana"/>
              </a:rPr>
              <a:t>children with </a:t>
            </a:r>
            <a:r>
              <a:rPr spc="-5" dirty="0">
                <a:latin typeface="Verdana"/>
                <a:cs typeface="Verdana"/>
              </a:rPr>
              <a:t>gifts </a:t>
            </a:r>
            <a:r>
              <a:rPr dirty="0">
                <a:latin typeface="Verdana"/>
                <a:cs typeface="Verdana"/>
              </a:rPr>
              <a:t>and money </a:t>
            </a:r>
            <a:r>
              <a:rPr spc="-340" dirty="0" smtClean="0">
                <a:latin typeface="Verdana"/>
                <a:cs typeface="Verdana"/>
              </a:rPr>
              <a:t>f</a:t>
            </a:r>
            <a:r>
              <a:rPr lang="en-US" spc="-340" dirty="0" smtClean="0">
                <a:latin typeface="Verdana"/>
                <a:cs typeface="Verdana"/>
              </a:rPr>
              <a:t> </a:t>
            </a:r>
            <a:r>
              <a:rPr spc="-340" dirty="0" smtClean="0">
                <a:latin typeface="Verdana"/>
                <a:cs typeface="Verdana"/>
              </a:rPr>
              <a:t>o</a:t>
            </a:r>
            <a:r>
              <a:rPr lang="en-US" spc="-340" dirty="0" smtClean="0">
                <a:latin typeface="Verdana"/>
                <a:cs typeface="Verdana"/>
              </a:rPr>
              <a:t> </a:t>
            </a:r>
            <a:r>
              <a:rPr spc="-340" dirty="0" smtClean="0">
                <a:latin typeface="Verdana"/>
                <a:cs typeface="Verdana"/>
              </a:rPr>
              <a:t>r  </a:t>
            </a:r>
            <a:r>
              <a:rPr dirty="0">
                <a:latin typeface="Verdana"/>
                <a:cs typeface="Verdana"/>
              </a:rPr>
              <a:t>no </a:t>
            </a:r>
            <a:r>
              <a:rPr spc="-5" dirty="0">
                <a:latin typeface="Verdana"/>
                <a:cs typeface="Verdana"/>
              </a:rPr>
              <a:t>apparent</a:t>
            </a:r>
            <a:r>
              <a:rPr spc="-40" dirty="0">
                <a:latin typeface="Verdana"/>
                <a:cs typeface="Verdana"/>
              </a:rPr>
              <a:t> </a:t>
            </a:r>
            <a:r>
              <a:rPr dirty="0">
                <a:latin typeface="Verdana"/>
                <a:cs typeface="Verdana"/>
              </a:rPr>
              <a:t>reason</a:t>
            </a: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B1B1B1"/>
              </a:buClr>
              <a:buFont typeface="Wingdings"/>
              <a:buChar char=""/>
            </a:pPr>
            <a:endParaRPr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Clr>
                <a:srgbClr val="B1B1B1"/>
              </a:buClr>
              <a:buSzPct val="43750"/>
              <a:buFont typeface="Wingdings"/>
              <a:buChar char=""/>
              <a:tabLst>
                <a:tab pos="241300" algn="l"/>
              </a:tabLst>
            </a:pPr>
            <a:r>
              <a:rPr i="1" spc="-5" dirty="0">
                <a:latin typeface="Verdana"/>
                <a:cs typeface="Verdana"/>
              </a:rPr>
              <a:t>Violations </a:t>
            </a:r>
            <a:r>
              <a:rPr i="1" dirty="0">
                <a:latin typeface="Verdana"/>
                <a:cs typeface="Verdana"/>
              </a:rPr>
              <a:t>of</a:t>
            </a:r>
            <a:r>
              <a:rPr i="1" spc="25" dirty="0">
                <a:latin typeface="Verdana"/>
                <a:cs typeface="Verdana"/>
              </a:rPr>
              <a:t> </a:t>
            </a:r>
            <a:r>
              <a:rPr i="1" spc="-10" dirty="0">
                <a:latin typeface="Verdana"/>
                <a:cs typeface="Verdana"/>
              </a:rPr>
              <a:t>privacy</a:t>
            </a:r>
            <a:endParaRPr i="1" dirty="0">
              <a:latin typeface="Verdana"/>
              <a:cs typeface="Verdana"/>
            </a:endParaRPr>
          </a:p>
          <a:p>
            <a:pPr marL="538480" marR="5080" lvl="1" indent="-228600">
              <a:lnSpc>
                <a:spcPct val="100000"/>
              </a:lnSpc>
              <a:spcBef>
                <a:spcPts val="470"/>
              </a:spcBef>
              <a:buClr>
                <a:srgbClr val="B1B1B1"/>
              </a:buClr>
              <a:buSzPct val="45000"/>
              <a:buFont typeface="Wingdings"/>
              <a:buChar char=""/>
              <a:tabLst>
                <a:tab pos="538480" algn="l"/>
                <a:tab pos="539115" algn="l"/>
              </a:tabLst>
            </a:pPr>
            <a:r>
              <a:rPr spc="-5" dirty="0">
                <a:latin typeface="Verdana"/>
                <a:cs typeface="Verdana"/>
              </a:rPr>
              <a:t>Violation examples: </a:t>
            </a:r>
            <a:r>
              <a:rPr dirty="0">
                <a:latin typeface="Verdana"/>
                <a:cs typeface="Verdana"/>
              </a:rPr>
              <a:t>Contact for no </a:t>
            </a:r>
            <a:r>
              <a:rPr spc="-5" dirty="0">
                <a:latin typeface="Verdana"/>
                <a:cs typeface="Verdana"/>
              </a:rPr>
              <a:t>apparent reason  </a:t>
            </a:r>
            <a:r>
              <a:rPr dirty="0">
                <a:latin typeface="Verdana"/>
                <a:cs typeface="Verdana"/>
              </a:rPr>
              <a:t>using </a:t>
            </a:r>
            <a:r>
              <a:rPr spc="-5" dirty="0">
                <a:latin typeface="Verdana"/>
                <a:cs typeface="Verdana"/>
              </a:rPr>
              <a:t>texting, </a:t>
            </a:r>
            <a:r>
              <a:rPr spc="-15" dirty="0">
                <a:latin typeface="Verdana"/>
                <a:cs typeface="Verdana"/>
              </a:rPr>
              <a:t>Facebook</a:t>
            </a:r>
            <a:r>
              <a:rPr spc="-15">
                <a:latin typeface="Verdana"/>
                <a:cs typeface="Verdana"/>
              </a:rPr>
              <a:t>, </a:t>
            </a:r>
            <a:r>
              <a:rPr lang="en-US" spc="-15" smtClean="0">
                <a:latin typeface="Verdana"/>
                <a:cs typeface="Verdana"/>
              </a:rPr>
              <a:t>Instagram, SnapChat, </a:t>
            </a:r>
            <a:r>
              <a:rPr smtClean="0">
                <a:latin typeface="Verdana"/>
                <a:cs typeface="Verdana"/>
              </a:rPr>
              <a:t>My </a:t>
            </a:r>
            <a:r>
              <a:rPr spc="-5" dirty="0">
                <a:latin typeface="Verdana"/>
                <a:cs typeface="Verdana"/>
              </a:rPr>
              <a:t>space </a:t>
            </a:r>
            <a:r>
              <a:rPr dirty="0">
                <a:latin typeface="Verdana"/>
                <a:cs typeface="Verdana"/>
              </a:rPr>
              <a:t>and other </a:t>
            </a:r>
            <a:r>
              <a:rPr spc="-5">
                <a:latin typeface="Verdana"/>
                <a:cs typeface="Verdana"/>
              </a:rPr>
              <a:t>social </a:t>
            </a:r>
            <a:r>
              <a:rPr smtClean="0">
                <a:latin typeface="Verdana"/>
                <a:cs typeface="Verdana"/>
              </a:rPr>
              <a:t>networking</a:t>
            </a:r>
            <a:r>
              <a:rPr dirty="0">
                <a:latin typeface="Verdana"/>
                <a:cs typeface="Verdana"/>
              </a:rPr>
              <a:t>,</a:t>
            </a:r>
            <a:r>
              <a:rPr spc="-105" dirty="0">
                <a:latin typeface="Verdana"/>
                <a:cs typeface="Verdana"/>
              </a:rPr>
              <a:t> </a:t>
            </a:r>
            <a:r>
              <a:rPr spc="-5" dirty="0">
                <a:latin typeface="Verdana"/>
                <a:cs typeface="Verdana"/>
              </a:rPr>
              <a:t>etc.</a:t>
            </a:r>
            <a:endParaRPr dirty="0">
              <a:latin typeface="Verdana"/>
              <a:cs typeface="Verdana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Clr>
                <a:srgbClr val="B1B1B1"/>
              </a:buClr>
              <a:buFont typeface="Wingdings"/>
              <a:buChar char=""/>
            </a:pPr>
            <a:endParaRPr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Clr>
                <a:srgbClr val="B1B1B1"/>
              </a:buClr>
              <a:buSzPct val="43750"/>
              <a:buFont typeface="Wingdings"/>
              <a:buChar char=""/>
              <a:tabLst>
                <a:tab pos="241300" algn="l"/>
              </a:tabLst>
            </a:pPr>
            <a:r>
              <a:rPr dirty="0">
                <a:latin typeface="Verdana"/>
                <a:cs typeface="Verdana"/>
              </a:rPr>
              <a:t>Consistent </a:t>
            </a:r>
            <a:r>
              <a:rPr spc="-5" dirty="0">
                <a:latin typeface="Verdana"/>
                <a:cs typeface="Verdana"/>
              </a:rPr>
              <a:t>preference for spending </a:t>
            </a:r>
            <a:r>
              <a:rPr lang="en-US" spc="-5" dirty="0" smtClean="0">
                <a:latin typeface="Verdana"/>
                <a:cs typeface="Verdana"/>
              </a:rPr>
              <a:t>free time</a:t>
            </a:r>
            <a:endParaRPr dirty="0">
              <a:latin typeface="Verdana"/>
              <a:cs typeface="Verdana"/>
            </a:endParaRPr>
          </a:p>
          <a:p>
            <a:pPr marL="241300">
              <a:lnSpc>
                <a:spcPct val="100000"/>
              </a:lnSpc>
            </a:pPr>
            <a:r>
              <a:rPr spc="-5" dirty="0">
                <a:latin typeface="Verdana"/>
                <a:cs typeface="Verdana"/>
              </a:rPr>
              <a:t>with </a:t>
            </a:r>
            <a:r>
              <a:rPr dirty="0">
                <a:latin typeface="Verdana"/>
                <a:cs typeface="Verdana"/>
              </a:rPr>
              <a:t>children vs.</a:t>
            </a:r>
            <a:r>
              <a:rPr spc="0" dirty="0">
                <a:latin typeface="Verdana"/>
                <a:cs typeface="Verdana"/>
              </a:rPr>
              <a:t> </a:t>
            </a:r>
            <a:r>
              <a:rPr spc="-5" dirty="0">
                <a:latin typeface="Verdana"/>
                <a:cs typeface="Verdana"/>
              </a:rPr>
              <a:t>adults</a:t>
            </a:r>
            <a:endParaRPr dirty="0">
              <a:latin typeface="Verdana"/>
              <a:cs typeface="Verdan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85620"/>
          <a:stretch/>
        </p:blipFill>
        <p:spPr>
          <a:xfrm>
            <a:off x="7731110" y="6100190"/>
            <a:ext cx="604838" cy="582061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2831" y="302567"/>
            <a:ext cx="7335520" cy="12586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2700" i="0" u="sng" spc="-5" dirty="0">
                <a:latin typeface="Verdana"/>
                <a:cs typeface="Verdana"/>
              </a:rPr>
              <a:t>Circle of Grace</a:t>
            </a:r>
          </a:p>
          <a:p>
            <a:pPr algn="ctr">
              <a:lnSpc>
                <a:spcPct val="100000"/>
              </a:lnSpc>
            </a:pPr>
            <a:r>
              <a:rPr sz="2700" i="0" u="sng" spc="-5" dirty="0">
                <a:latin typeface="Verdana"/>
                <a:cs typeface="Verdana"/>
              </a:rPr>
              <a:t>Safe Environment </a:t>
            </a:r>
            <a:r>
              <a:rPr sz="2700" i="0" u="sng" spc="-5" dirty="0" smtClean="0">
                <a:latin typeface="Verdana"/>
                <a:cs typeface="Verdana"/>
              </a:rPr>
              <a:t>Training</a:t>
            </a:r>
            <a:r>
              <a:rPr lang="en-US" sz="2700" i="0" u="sng" spc="-5" dirty="0" smtClean="0">
                <a:latin typeface="Verdana"/>
                <a:cs typeface="Verdana"/>
              </a:rPr>
              <a:t> tor our Youth</a:t>
            </a:r>
            <a:endParaRPr sz="2700" i="0" u="sng" spc="-5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7525" y="1828800"/>
            <a:ext cx="7430134" cy="37362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70"/>
              </a:spcBef>
            </a:pPr>
            <a:r>
              <a:rPr sz="2400" i="1" spc="-5" dirty="0" smtClean="0">
                <a:latin typeface="Verdana"/>
                <a:cs typeface="Verdana"/>
              </a:rPr>
              <a:t>Circle </a:t>
            </a:r>
            <a:r>
              <a:rPr sz="2400" i="1" spc="-5" dirty="0">
                <a:latin typeface="Verdana"/>
                <a:cs typeface="Verdana"/>
              </a:rPr>
              <a:t>of </a:t>
            </a:r>
            <a:r>
              <a:rPr sz="2400" i="1" spc="-10" dirty="0">
                <a:latin typeface="Verdana"/>
                <a:cs typeface="Verdana"/>
              </a:rPr>
              <a:t>Grace </a:t>
            </a:r>
            <a:r>
              <a:rPr sz="2400" i="1" spc="-5" dirty="0">
                <a:latin typeface="Verdana"/>
                <a:cs typeface="Verdana"/>
              </a:rPr>
              <a:t>is </a:t>
            </a:r>
            <a:r>
              <a:rPr sz="2400" i="1" spc="-10" dirty="0">
                <a:latin typeface="Verdana"/>
                <a:cs typeface="Verdana"/>
              </a:rPr>
              <a:t>the </a:t>
            </a:r>
            <a:r>
              <a:rPr sz="2400" i="1" spc="-5" dirty="0">
                <a:latin typeface="Verdana"/>
                <a:cs typeface="Verdana"/>
              </a:rPr>
              <a:t>love and</a:t>
            </a:r>
            <a:r>
              <a:rPr sz="2400" i="1" spc="100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goodness</a:t>
            </a:r>
            <a:endParaRPr sz="24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400" i="1" spc="-5" dirty="0">
                <a:latin typeface="Verdana"/>
                <a:cs typeface="Verdana"/>
              </a:rPr>
              <a:t>of God that surrounds us and all</a:t>
            </a:r>
            <a:r>
              <a:rPr sz="2400" i="1" spc="175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others.</a:t>
            </a:r>
            <a:endParaRPr sz="24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2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pc="-5" dirty="0">
                <a:latin typeface="Verdana"/>
                <a:cs typeface="Verdana"/>
              </a:rPr>
              <a:t>It is </a:t>
            </a:r>
            <a:r>
              <a:rPr spc="-10" dirty="0">
                <a:latin typeface="Verdana"/>
                <a:cs typeface="Verdana"/>
              </a:rPr>
              <a:t>the </a:t>
            </a:r>
            <a:r>
              <a:rPr spc="-5" dirty="0">
                <a:latin typeface="Verdana"/>
                <a:cs typeface="Verdana"/>
              </a:rPr>
              <a:t>recognition </a:t>
            </a:r>
            <a:r>
              <a:rPr spc="-10" dirty="0">
                <a:latin typeface="Verdana"/>
                <a:cs typeface="Verdana"/>
              </a:rPr>
              <a:t>that God </a:t>
            </a:r>
            <a:r>
              <a:rPr spc="-5" dirty="0">
                <a:latin typeface="Verdana"/>
                <a:cs typeface="Verdana"/>
              </a:rPr>
              <a:t>is with us </a:t>
            </a:r>
            <a:r>
              <a:rPr spc="-10" dirty="0">
                <a:latin typeface="Verdana"/>
                <a:cs typeface="Verdana"/>
              </a:rPr>
              <a:t>always </a:t>
            </a:r>
            <a:r>
              <a:rPr spc="-5" dirty="0">
                <a:latin typeface="Verdana"/>
                <a:cs typeface="Verdana"/>
              </a:rPr>
              <a:t>and </a:t>
            </a:r>
            <a:r>
              <a:rPr spc="-5" dirty="0" smtClean="0">
                <a:latin typeface="Verdana"/>
                <a:cs typeface="Verdana"/>
              </a:rPr>
              <a:t>is </a:t>
            </a:r>
            <a:r>
              <a:rPr spc="-10" dirty="0">
                <a:latin typeface="Verdana"/>
                <a:cs typeface="Verdana"/>
              </a:rPr>
              <a:t>there </a:t>
            </a:r>
            <a:r>
              <a:rPr spc="-5" dirty="0">
                <a:latin typeface="Verdana"/>
                <a:cs typeface="Verdana"/>
              </a:rPr>
              <a:t>to </a:t>
            </a:r>
            <a:r>
              <a:rPr dirty="0">
                <a:latin typeface="Verdana"/>
                <a:cs typeface="Verdana"/>
              </a:rPr>
              <a:t>help </a:t>
            </a:r>
            <a:r>
              <a:rPr spc="-5" dirty="0">
                <a:latin typeface="Verdana"/>
                <a:cs typeface="Verdana"/>
              </a:rPr>
              <a:t>us in difficult situations. </a:t>
            </a:r>
            <a:r>
              <a:rPr spc="-10" dirty="0">
                <a:latin typeface="Verdana"/>
                <a:cs typeface="Verdana"/>
              </a:rPr>
              <a:t>Through the </a:t>
            </a:r>
            <a:r>
              <a:rPr spc="-5" dirty="0" smtClean="0">
                <a:latin typeface="Verdana"/>
                <a:cs typeface="Verdana"/>
              </a:rPr>
              <a:t>Circle </a:t>
            </a:r>
            <a:r>
              <a:rPr spc="-5" dirty="0">
                <a:latin typeface="Verdana"/>
                <a:cs typeface="Verdana"/>
              </a:rPr>
              <a:t>of </a:t>
            </a:r>
            <a:r>
              <a:rPr spc="-15" dirty="0">
                <a:latin typeface="Verdana"/>
                <a:cs typeface="Verdana"/>
              </a:rPr>
              <a:t>Grace </a:t>
            </a:r>
            <a:r>
              <a:rPr spc="-10" dirty="0">
                <a:latin typeface="Verdana"/>
                <a:cs typeface="Verdana"/>
              </a:rPr>
              <a:t>Program, </a:t>
            </a:r>
            <a:r>
              <a:rPr spc="-5" dirty="0">
                <a:latin typeface="Verdana"/>
                <a:cs typeface="Verdana"/>
              </a:rPr>
              <a:t>adults assist children and </a:t>
            </a:r>
            <a:r>
              <a:rPr spc="-10" dirty="0" smtClean="0">
                <a:latin typeface="Verdana"/>
                <a:cs typeface="Verdana"/>
              </a:rPr>
              <a:t>youth </a:t>
            </a:r>
            <a:r>
              <a:rPr spc="-5" dirty="0">
                <a:latin typeface="Verdana"/>
                <a:cs typeface="Verdana"/>
              </a:rPr>
              <a:t>to recognize </a:t>
            </a:r>
            <a:r>
              <a:rPr spc="-20" dirty="0">
                <a:latin typeface="Verdana"/>
                <a:cs typeface="Verdana"/>
              </a:rPr>
              <a:t>God’s </a:t>
            </a:r>
            <a:r>
              <a:rPr spc="-15" dirty="0">
                <a:latin typeface="Verdana"/>
                <a:cs typeface="Verdana"/>
              </a:rPr>
              <a:t>love </a:t>
            </a:r>
            <a:r>
              <a:rPr spc="-5" dirty="0">
                <a:latin typeface="Verdana"/>
                <a:cs typeface="Verdana"/>
              </a:rPr>
              <a:t>by understanding </a:t>
            </a:r>
            <a:r>
              <a:rPr spc="-10" dirty="0">
                <a:latin typeface="Verdana"/>
                <a:cs typeface="Verdana"/>
              </a:rPr>
              <a:t>that </a:t>
            </a:r>
            <a:r>
              <a:rPr spc="-5" dirty="0" smtClean="0">
                <a:latin typeface="Verdana"/>
                <a:cs typeface="Verdana"/>
              </a:rPr>
              <a:t>each </a:t>
            </a:r>
            <a:r>
              <a:rPr spc="-5" dirty="0">
                <a:latin typeface="Verdana"/>
                <a:cs typeface="Verdana"/>
              </a:rPr>
              <a:t>of us </a:t>
            </a:r>
            <a:r>
              <a:rPr spc="-10" dirty="0">
                <a:latin typeface="Verdana"/>
                <a:cs typeface="Verdana"/>
              </a:rPr>
              <a:t>lives </a:t>
            </a:r>
            <a:r>
              <a:rPr spc="-5" dirty="0">
                <a:latin typeface="Verdana"/>
                <a:cs typeface="Verdana"/>
              </a:rPr>
              <a:t>and </a:t>
            </a:r>
            <a:r>
              <a:rPr spc="-15" dirty="0">
                <a:latin typeface="Verdana"/>
                <a:cs typeface="Verdana"/>
              </a:rPr>
              <a:t>moves </a:t>
            </a:r>
            <a:r>
              <a:rPr spc="-5" dirty="0">
                <a:latin typeface="Verdana"/>
                <a:cs typeface="Verdana"/>
              </a:rPr>
              <a:t>within a Circle of</a:t>
            </a:r>
            <a:r>
              <a:rPr spc="140" dirty="0">
                <a:latin typeface="Verdana"/>
                <a:cs typeface="Verdana"/>
              </a:rPr>
              <a:t> </a:t>
            </a:r>
            <a:r>
              <a:rPr spc="-10" dirty="0">
                <a:latin typeface="Verdana"/>
                <a:cs typeface="Verdana"/>
              </a:rPr>
              <a:t>Grace</a:t>
            </a:r>
            <a:r>
              <a:rPr spc="-10" dirty="0" smtClean="0">
                <a:latin typeface="Verdana"/>
                <a:cs typeface="Verdana"/>
              </a:rPr>
              <a:t>.</a:t>
            </a:r>
            <a:endParaRPr lang="en-US" spc="-10" dirty="0" smtClean="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endParaRPr dirty="0">
              <a:latin typeface="Verdana"/>
              <a:cs typeface="Verdana"/>
            </a:endParaRPr>
          </a:p>
          <a:p>
            <a:pPr marL="12700" marR="781685">
              <a:lnSpc>
                <a:spcPct val="100000"/>
              </a:lnSpc>
            </a:pPr>
            <a:r>
              <a:rPr spc="-40" dirty="0">
                <a:latin typeface="Verdana"/>
                <a:cs typeface="Verdana"/>
              </a:rPr>
              <a:t>Your </a:t>
            </a:r>
            <a:r>
              <a:rPr spc="-5" dirty="0">
                <a:latin typeface="Verdana"/>
                <a:cs typeface="Verdana"/>
              </a:rPr>
              <a:t>Circle of </a:t>
            </a:r>
            <a:r>
              <a:rPr spc="-10" dirty="0">
                <a:latin typeface="Verdana"/>
                <a:cs typeface="Verdana"/>
              </a:rPr>
              <a:t>Grace </a:t>
            </a:r>
            <a:r>
              <a:rPr dirty="0">
                <a:latin typeface="Verdana"/>
                <a:cs typeface="Verdana"/>
              </a:rPr>
              <a:t>holds </a:t>
            </a:r>
            <a:r>
              <a:rPr spc="-10" dirty="0">
                <a:latin typeface="Verdana"/>
                <a:cs typeface="Verdana"/>
              </a:rPr>
              <a:t>your very </a:t>
            </a:r>
            <a:r>
              <a:rPr spc="-5" dirty="0">
                <a:latin typeface="Verdana"/>
                <a:cs typeface="Verdana"/>
              </a:rPr>
              <a:t>essence in </a:t>
            </a:r>
            <a:r>
              <a:rPr spc="-50" dirty="0" smtClean="0">
                <a:latin typeface="Verdana"/>
                <a:cs typeface="Verdana"/>
              </a:rPr>
              <a:t>body</a:t>
            </a:r>
            <a:r>
              <a:rPr spc="-50" dirty="0">
                <a:latin typeface="Verdana"/>
                <a:cs typeface="Verdana"/>
              </a:rPr>
              <a:t>, </a:t>
            </a:r>
            <a:r>
              <a:rPr spc="-5" dirty="0">
                <a:latin typeface="Verdana"/>
                <a:cs typeface="Verdana"/>
              </a:rPr>
              <a:t>mind, heart, soul, and </a:t>
            </a:r>
            <a:r>
              <a:rPr spc="-25" dirty="0">
                <a:latin typeface="Verdana"/>
                <a:cs typeface="Verdana"/>
              </a:rPr>
              <a:t>sexuality. </a:t>
            </a:r>
            <a:r>
              <a:rPr spc="-5" dirty="0">
                <a:latin typeface="Verdana"/>
                <a:cs typeface="Verdana"/>
              </a:rPr>
              <a:t>This is </a:t>
            </a:r>
            <a:r>
              <a:rPr spc="-5" dirty="0" smtClean="0">
                <a:latin typeface="Verdana"/>
                <a:cs typeface="Verdana"/>
              </a:rPr>
              <a:t>taught </a:t>
            </a:r>
            <a:r>
              <a:rPr spc="-5" dirty="0">
                <a:latin typeface="Verdana"/>
                <a:cs typeface="Verdana"/>
              </a:rPr>
              <a:t>in a visual and real</a:t>
            </a:r>
            <a:r>
              <a:rPr spc="25" dirty="0">
                <a:latin typeface="Verdana"/>
                <a:cs typeface="Verdana"/>
              </a:rPr>
              <a:t> </a:t>
            </a:r>
            <a:r>
              <a:rPr spc="-65" dirty="0">
                <a:latin typeface="Verdana"/>
                <a:cs typeface="Verdana"/>
              </a:rPr>
              <a:t>way.</a:t>
            </a:r>
            <a:endParaRPr dirty="0">
              <a:latin typeface="Verdana"/>
              <a:cs typeface="Verdan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85620"/>
          <a:stretch/>
        </p:blipFill>
        <p:spPr>
          <a:xfrm>
            <a:off x="7731110" y="6100190"/>
            <a:ext cx="604838" cy="582061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586866"/>
            <a:ext cx="4739005" cy="4289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700" i="0" u="sng" spc="-5" dirty="0">
                <a:latin typeface="Verdana"/>
                <a:cs typeface="Verdana"/>
              </a:rPr>
              <a:t>Circle of Grace Prayer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7840" y="1402207"/>
            <a:ext cx="7733665" cy="364779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353695" indent="-228600" algn="just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Verdana"/>
                <a:cs typeface="Verdana"/>
              </a:rPr>
              <a:t>One can </a:t>
            </a:r>
            <a:r>
              <a:rPr sz="2000" b="1" spc="-5" dirty="0">
                <a:solidFill>
                  <a:srgbClr val="2E96B5"/>
                </a:solidFill>
                <a:latin typeface="Verdana"/>
                <a:cs typeface="Verdana"/>
              </a:rPr>
              <a:t>demonstrate </a:t>
            </a:r>
            <a:r>
              <a:rPr sz="2000" b="1" dirty="0">
                <a:solidFill>
                  <a:srgbClr val="2E96B5"/>
                </a:solidFill>
                <a:latin typeface="Verdana"/>
                <a:cs typeface="Verdana"/>
              </a:rPr>
              <a:t>this prayer  </a:t>
            </a:r>
            <a:r>
              <a:rPr sz="2000" dirty="0">
                <a:latin typeface="Verdana"/>
                <a:cs typeface="Verdana"/>
              </a:rPr>
              <a:t>and </a:t>
            </a:r>
            <a:r>
              <a:rPr sz="2000" spc="-5" dirty="0">
                <a:latin typeface="Verdana"/>
                <a:cs typeface="Verdana"/>
              </a:rPr>
              <a:t>ponder its profound </a:t>
            </a:r>
            <a:r>
              <a:rPr sz="2000" spc="-30" dirty="0">
                <a:latin typeface="Verdana"/>
                <a:cs typeface="Verdana"/>
              </a:rPr>
              <a:t>simplicity.  </a:t>
            </a:r>
            <a:r>
              <a:rPr sz="2000" b="1" dirty="0">
                <a:solidFill>
                  <a:srgbClr val="2E96B5"/>
                </a:solidFill>
                <a:latin typeface="Verdana"/>
                <a:cs typeface="Verdana"/>
              </a:rPr>
              <a:t>Imagine:</a:t>
            </a:r>
            <a:endParaRPr sz="2000" dirty="0">
              <a:latin typeface="Verdana"/>
              <a:cs typeface="Verdana"/>
            </a:endParaRPr>
          </a:p>
          <a:p>
            <a:pPr marL="515620" marR="203835" indent="-342900">
              <a:lnSpc>
                <a:spcPct val="100000"/>
              </a:lnSpc>
              <a:spcBef>
                <a:spcPts val="2210"/>
              </a:spcBef>
              <a:buClr>
                <a:srgbClr val="234957"/>
              </a:buClr>
              <a:buFont typeface="Arial"/>
              <a:buChar char="•"/>
              <a:tabLst>
                <a:tab pos="515620" algn="l"/>
                <a:tab pos="516255" algn="l"/>
              </a:tabLst>
            </a:pPr>
            <a:r>
              <a:rPr spc="-10" dirty="0">
                <a:latin typeface="Verdana"/>
                <a:cs typeface="Verdana"/>
              </a:rPr>
              <a:t>Raising </a:t>
            </a:r>
            <a:r>
              <a:rPr spc="-5" dirty="0">
                <a:latin typeface="Verdana"/>
                <a:cs typeface="Verdana"/>
              </a:rPr>
              <a:t>your </a:t>
            </a:r>
            <a:r>
              <a:rPr dirty="0">
                <a:latin typeface="Verdana"/>
                <a:cs typeface="Verdana"/>
              </a:rPr>
              <a:t>hands </a:t>
            </a:r>
            <a:r>
              <a:rPr spc="-5" dirty="0">
                <a:latin typeface="Verdana"/>
                <a:cs typeface="Verdana"/>
              </a:rPr>
              <a:t>above your head </a:t>
            </a:r>
            <a:r>
              <a:rPr dirty="0">
                <a:latin typeface="Verdana"/>
                <a:cs typeface="Verdana"/>
              </a:rPr>
              <a:t>and </a:t>
            </a:r>
            <a:r>
              <a:rPr spc="-5" dirty="0">
                <a:latin typeface="Verdana"/>
                <a:cs typeface="Verdana"/>
              </a:rPr>
              <a:t>then bringing  your </a:t>
            </a:r>
            <a:r>
              <a:rPr dirty="0">
                <a:latin typeface="Verdana"/>
                <a:cs typeface="Verdana"/>
              </a:rPr>
              <a:t>arms </a:t>
            </a:r>
            <a:r>
              <a:rPr spc="-5" dirty="0">
                <a:latin typeface="Verdana"/>
                <a:cs typeface="Verdana"/>
              </a:rPr>
              <a:t>slowly down </a:t>
            </a:r>
            <a:r>
              <a:rPr spc="-10" dirty="0">
                <a:latin typeface="Verdana"/>
                <a:cs typeface="Verdana"/>
              </a:rPr>
              <a:t>keeping </a:t>
            </a:r>
            <a:r>
              <a:rPr spc="-5" dirty="0">
                <a:latin typeface="Verdana"/>
                <a:cs typeface="Verdana"/>
              </a:rPr>
              <a:t>them</a:t>
            </a:r>
            <a:r>
              <a:rPr spc="-10" dirty="0">
                <a:latin typeface="Verdana"/>
                <a:cs typeface="Verdana"/>
              </a:rPr>
              <a:t> </a:t>
            </a:r>
            <a:r>
              <a:rPr spc="-5" dirty="0">
                <a:latin typeface="Verdana"/>
                <a:cs typeface="Verdana"/>
              </a:rPr>
              <a:t>outstretched.</a:t>
            </a:r>
            <a:endParaRPr dirty="0">
              <a:latin typeface="Verdana"/>
              <a:cs typeface="Verdana"/>
            </a:endParaRPr>
          </a:p>
          <a:p>
            <a:pPr marL="515620" marR="5080" indent="-342900">
              <a:lnSpc>
                <a:spcPct val="100000"/>
              </a:lnSpc>
              <a:spcBef>
                <a:spcPts val="1920"/>
              </a:spcBef>
              <a:buClr>
                <a:srgbClr val="234957"/>
              </a:buClr>
              <a:buFont typeface="Arial"/>
              <a:buChar char="•"/>
              <a:tabLst>
                <a:tab pos="515620" algn="l"/>
                <a:tab pos="516255" algn="l"/>
              </a:tabLst>
            </a:pPr>
            <a:r>
              <a:rPr spc="-5" dirty="0">
                <a:latin typeface="Verdana"/>
                <a:cs typeface="Verdana"/>
              </a:rPr>
              <a:t>Extending your arms in </a:t>
            </a:r>
            <a:r>
              <a:rPr dirty="0">
                <a:latin typeface="Verdana"/>
                <a:cs typeface="Verdana"/>
              </a:rPr>
              <a:t>front of </a:t>
            </a:r>
            <a:r>
              <a:rPr spc="-5" dirty="0">
                <a:latin typeface="Verdana"/>
                <a:cs typeface="Verdana"/>
              </a:rPr>
              <a:t>you </a:t>
            </a:r>
            <a:r>
              <a:rPr dirty="0">
                <a:latin typeface="Verdana"/>
                <a:cs typeface="Verdana"/>
              </a:rPr>
              <a:t>and </a:t>
            </a:r>
            <a:r>
              <a:rPr spc="-5" dirty="0">
                <a:latin typeface="Verdana"/>
                <a:cs typeface="Verdana"/>
              </a:rPr>
              <a:t>then </a:t>
            </a:r>
            <a:r>
              <a:rPr dirty="0">
                <a:latin typeface="Verdana"/>
                <a:cs typeface="Verdana"/>
              </a:rPr>
              <a:t>behind  </a:t>
            </a:r>
            <a:r>
              <a:rPr spc="-5" dirty="0">
                <a:latin typeface="Verdana"/>
                <a:cs typeface="Verdana"/>
              </a:rPr>
              <a:t>you </a:t>
            </a:r>
            <a:r>
              <a:rPr spc="-10" dirty="0">
                <a:latin typeface="Verdana"/>
                <a:cs typeface="Verdana"/>
              </a:rPr>
              <a:t>embracing </a:t>
            </a:r>
            <a:r>
              <a:rPr dirty="0">
                <a:latin typeface="Verdana"/>
                <a:cs typeface="Verdana"/>
              </a:rPr>
              <a:t>all of </a:t>
            </a:r>
            <a:r>
              <a:rPr spc="-5" dirty="0">
                <a:latin typeface="Verdana"/>
                <a:cs typeface="Verdana"/>
              </a:rPr>
              <a:t>the </a:t>
            </a:r>
            <a:r>
              <a:rPr dirty="0">
                <a:latin typeface="Verdana"/>
                <a:cs typeface="Verdana"/>
              </a:rPr>
              <a:t>space around </a:t>
            </a:r>
            <a:r>
              <a:rPr spc="-5" dirty="0">
                <a:latin typeface="Verdana"/>
                <a:cs typeface="Verdana"/>
              </a:rPr>
              <a:t>you </a:t>
            </a:r>
            <a:r>
              <a:rPr dirty="0">
                <a:latin typeface="Verdana"/>
                <a:cs typeface="Verdana"/>
              </a:rPr>
              <a:t>knowing</a:t>
            </a:r>
            <a:r>
              <a:rPr spc="-85" dirty="0">
                <a:latin typeface="Verdana"/>
                <a:cs typeface="Verdana"/>
              </a:rPr>
              <a:t> </a:t>
            </a:r>
            <a:r>
              <a:rPr spc="-5" dirty="0">
                <a:latin typeface="Verdana"/>
                <a:cs typeface="Verdana"/>
              </a:rPr>
              <a:t>that  </a:t>
            </a:r>
            <a:r>
              <a:rPr b="1" spc="-5" dirty="0">
                <a:latin typeface="Verdana"/>
                <a:cs typeface="Verdana"/>
              </a:rPr>
              <a:t>God </a:t>
            </a:r>
            <a:r>
              <a:rPr spc="-5" dirty="0">
                <a:latin typeface="Verdana"/>
                <a:cs typeface="Verdana"/>
              </a:rPr>
              <a:t>is </a:t>
            </a:r>
            <a:r>
              <a:rPr spc="-10" dirty="0">
                <a:latin typeface="Verdana"/>
                <a:cs typeface="Verdana"/>
              </a:rPr>
              <a:t>in </a:t>
            </a:r>
            <a:r>
              <a:rPr spc="-5" dirty="0">
                <a:latin typeface="Verdana"/>
                <a:cs typeface="Verdana"/>
              </a:rPr>
              <a:t>this </a:t>
            </a:r>
            <a:r>
              <a:rPr dirty="0">
                <a:latin typeface="Verdana"/>
                <a:cs typeface="Verdana"/>
              </a:rPr>
              <a:t>space </a:t>
            </a:r>
            <a:r>
              <a:rPr spc="-5" dirty="0">
                <a:latin typeface="Verdana"/>
                <a:cs typeface="Verdana"/>
              </a:rPr>
              <a:t>with</a:t>
            </a:r>
            <a:r>
              <a:rPr spc="-70" dirty="0">
                <a:latin typeface="Verdana"/>
                <a:cs typeface="Verdana"/>
              </a:rPr>
              <a:t> </a:t>
            </a:r>
            <a:r>
              <a:rPr spc="-5" dirty="0">
                <a:latin typeface="Verdana"/>
                <a:cs typeface="Verdana"/>
              </a:rPr>
              <a:t>you.</a:t>
            </a:r>
            <a:endParaRPr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234957"/>
              </a:buClr>
              <a:buFont typeface="Arial"/>
              <a:buChar char="•"/>
            </a:pPr>
            <a:endParaRPr dirty="0">
              <a:latin typeface="Times New Roman"/>
              <a:cs typeface="Times New Roman"/>
            </a:endParaRPr>
          </a:p>
          <a:p>
            <a:pPr marL="515620" indent="-342900">
              <a:lnSpc>
                <a:spcPct val="100000"/>
              </a:lnSpc>
              <a:spcBef>
                <a:spcPts val="5"/>
              </a:spcBef>
              <a:buClr>
                <a:srgbClr val="234957"/>
              </a:buClr>
              <a:buFont typeface="Arial"/>
              <a:buChar char="•"/>
              <a:tabLst>
                <a:tab pos="515620" algn="l"/>
                <a:tab pos="516255" algn="l"/>
              </a:tabLst>
            </a:pPr>
            <a:r>
              <a:rPr dirty="0">
                <a:latin typeface="Verdana"/>
                <a:cs typeface="Verdana"/>
              </a:rPr>
              <a:t>Then </a:t>
            </a:r>
            <a:r>
              <a:rPr spc="-5" dirty="0">
                <a:latin typeface="Verdana"/>
                <a:cs typeface="Verdana"/>
              </a:rPr>
              <a:t>slowly reach down </a:t>
            </a:r>
            <a:r>
              <a:rPr dirty="0">
                <a:latin typeface="Verdana"/>
                <a:cs typeface="Verdana"/>
              </a:rPr>
              <a:t>to </a:t>
            </a:r>
            <a:r>
              <a:rPr spc="-5" dirty="0">
                <a:latin typeface="Verdana"/>
                <a:cs typeface="Verdana"/>
              </a:rPr>
              <a:t>your</a:t>
            </a:r>
            <a:r>
              <a:rPr spc="-95" dirty="0">
                <a:latin typeface="Verdana"/>
                <a:cs typeface="Verdana"/>
              </a:rPr>
              <a:t> </a:t>
            </a:r>
            <a:r>
              <a:rPr spc="-5" dirty="0">
                <a:latin typeface="Verdana"/>
                <a:cs typeface="Verdana"/>
              </a:rPr>
              <a:t>feet.</a:t>
            </a:r>
            <a:endParaRPr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234957"/>
              </a:buClr>
              <a:buFont typeface="Arial"/>
              <a:buChar char="•"/>
            </a:pPr>
            <a:endParaRPr dirty="0">
              <a:latin typeface="Times New Roman"/>
              <a:cs typeface="Times New Roman"/>
            </a:endParaRPr>
          </a:p>
          <a:p>
            <a:pPr marL="515620" indent="-342900">
              <a:lnSpc>
                <a:spcPct val="100000"/>
              </a:lnSpc>
              <a:buClr>
                <a:srgbClr val="234957"/>
              </a:buClr>
              <a:buFont typeface="Arial"/>
              <a:buChar char="•"/>
              <a:tabLst>
                <a:tab pos="515620" algn="l"/>
                <a:tab pos="516255" algn="l"/>
                <a:tab pos="4422140" algn="l"/>
              </a:tabLst>
            </a:pPr>
            <a:r>
              <a:rPr spc="-5" dirty="0">
                <a:latin typeface="Verdana"/>
                <a:cs typeface="Verdana"/>
              </a:rPr>
              <a:t>This is your </a:t>
            </a:r>
            <a:r>
              <a:rPr b="1" dirty="0">
                <a:latin typeface="Verdana"/>
                <a:cs typeface="Verdana"/>
              </a:rPr>
              <a:t>Circle</a:t>
            </a:r>
            <a:r>
              <a:rPr b="1" spc="15" dirty="0">
                <a:latin typeface="Verdana"/>
                <a:cs typeface="Verdana"/>
              </a:rPr>
              <a:t> </a:t>
            </a:r>
            <a:r>
              <a:rPr b="1" dirty="0">
                <a:latin typeface="Verdana"/>
                <a:cs typeface="Verdana"/>
              </a:rPr>
              <a:t>of</a:t>
            </a:r>
            <a:r>
              <a:rPr b="1" spc="15" dirty="0">
                <a:latin typeface="Verdana"/>
                <a:cs typeface="Verdana"/>
              </a:rPr>
              <a:t> </a:t>
            </a:r>
            <a:r>
              <a:rPr b="1" spc="-5" dirty="0">
                <a:latin typeface="Verdana"/>
                <a:cs typeface="Verdana"/>
              </a:rPr>
              <a:t>Grace.	</a:t>
            </a:r>
            <a:r>
              <a:rPr b="1" dirty="0">
                <a:solidFill>
                  <a:srgbClr val="2E96B5"/>
                </a:solidFill>
                <a:latin typeface="Verdana"/>
                <a:cs typeface="Verdana"/>
              </a:rPr>
              <a:t>You are in</a:t>
            </a:r>
            <a:r>
              <a:rPr b="1" spc="-85" dirty="0">
                <a:solidFill>
                  <a:srgbClr val="2E96B5"/>
                </a:solidFill>
                <a:latin typeface="Verdana"/>
                <a:cs typeface="Verdana"/>
              </a:rPr>
              <a:t> </a:t>
            </a:r>
            <a:r>
              <a:rPr b="1" dirty="0">
                <a:solidFill>
                  <a:srgbClr val="2E96B5"/>
                </a:solidFill>
                <a:latin typeface="Verdana"/>
                <a:cs typeface="Verdana"/>
              </a:rPr>
              <a:t>it.</a:t>
            </a:r>
            <a:endParaRPr dirty="0">
              <a:latin typeface="Verdana"/>
              <a:cs typeface="Verdan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85620"/>
          <a:stretch/>
        </p:blipFill>
        <p:spPr>
          <a:xfrm>
            <a:off x="7731110" y="6100190"/>
            <a:ext cx="604838" cy="58206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5019" y="658113"/>
            <a:ext cx="741172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2E96B5"/>
                </a:solidFill>
              </a:rPr>
              <a:t>To </a:t>
            </a:r>
            <a:r>
              <a:rPr sz="2000" spc="-5" dirty="0">
                <a:solidFill>
                  <a:srgbClr val="2E96B5"/>
                </a:solidFill>
              </a:rPr>
              <a:t>participate </a:t>
            </a:r>
            <a:r>
              <a:rPr sz="2000" dirty="0">
                <a:solidFill>
                  <a:srgbClr val="2E96B5"/>
                </a:solidFill>
              </a:rPr>
              <a:t>in programs with </a:t>
            </a:r>
            <a:r>
              <a:rPr sz="2000" spc="-5" dirty="0">
                <a:solidFill>
                  <a:srgbClr val="2E96B5"/>
                </a:solidFill>
              </a:rPr>
              <a:t>children </a:t>
            </a:r>
            <a:r>
              <a:rPr sz="2000" dirty="0">
                <a:solidFill>
                  <a:srgbClr val="2E96B5"/>
                </a:solidFill>
              </a:rPr>
              <a:t>and youth, </a:t>
            </a:r>
            <a:r>
              <a:rPr sz="2000" dirty="0" smtClean="0">
                <a:solidFill>
                  <a:srgbClr val="2E96B5"/>
                </a:solidFill>
              </a:rPr>
              <a:t>you </a:t>
            </a:r>
            <a:r>
              <a:rPr sz="2000" dirty="0">
                <a:solidFill>
                  <a:srgbClr val="2E96B5"/>
                </a:solidFill>
              </a:rPr>
              <a:t>are required to fulfill </a:t>
            </a:r>
            <a:r>
              <a:rPr sz="2000" spc="-5" dirty="0">
                <a:solidFill>
                  <a:srgbClr val="2E96B5"/>
                </a:solidFill>
              </a:rPr>
              <a:t>the </a:t>
            </a:r>
            <a:r>
              <a:rPr sz="2000" dirty="0">
                <a:solidFill>
                  <a:srgbClr val="2E96B5"/>
                </a:solidFill>
              </a:rPr>
              <a:t>screening procedures  for </a:t>
            </a:r>
            <a:r>
              <a:rPr lang="en-US" sz="2000" spc="-5" dirty="0" smtClean="0">
                <a:solidFill>
                  <a:srgbClr val="2E96B5"/>
                </a:solidFill>
              </a:rPr>
              <a:t>SVDP Rhode Island</a:t>
            </a:r>
            <a:r>
              <a:rPr sz="2000" spc="-5" dirty="0" smtClean="0">
                <a:solidFill>
                  <a:srgbClr val="2E96B5"/>
                </a:solidFill>
              </a:rPr>
              <a:t> </a:t>
            </a:r>
            <a:r>
              <a:rPr sz="2000" spc="-5" dirty="0">
                <a:solidFill>
                  <a:srgbClr val="2E96B5"/>
                </a:solidFill>
              </a:rPr>
              <a:t>personnel </a:t>
            </a:r>
            <a:r>
              <a:rPr sz="2000" dirty="0">
                <a:solidFill>
                  <a:srgbClr val="2E96B5"/>
                </a:solidFill>
              </a:rPr>
              <a:t>and</a:t>
            </a:r>
            <a:r>
              <a:rPr sz="2000" spc="5" dirty="0">
                <a:solidFill>
                  <a:srgbClr val="2E96B5"/>
                </a:solidFill>
              </a:rPr>
              <a:t> </a:t>
            </a:r>
            <a:r>
              <a:rPr sz="2000" dirty="0">
                <a:solidFill>
                  <a:srgbClr val="2E96B5"/>
                </a:solidFill>
              </a:rPr>
              <a:t>volunteers</a:t>
            </a:r>
            <a:endParaRPr sz="2000" dirty="0"/>
          </a:p>
        </p:txBody>
      </p:sp>
      <p:sp>
        <p:nvSpPr>
          <p:cNvPr id="3" name="object 3"/>
          <p:cNvSpPr txBox="1"/>
          <p:nvPr/>
        </p:nvSpPr>
        <p:spPr>
          <a:xfrm>
            <a:off x="1188516" y="1853310"/>
            <a:ext cx="6896734" cy="23833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13360" marR="5080" indent="-200660">
              <a:lnSpc>
                <a:spcPct val="100000"/>
              </a:lnSpc>
              <a:spcBef>
                <a:spcPts val="105"/>
              </a:spcBef>
              <a:buClr>
                <a:srgbClr val="2C7B9F"/>
              </a:buClr>
              <a:buFont typeface="Arial"/>
              <a:buChar char="•"/>
              <a:tabLst>
                <a:tab pos="213995" algn="l"/>
                <a:tab pos="1842135" algn="l"/>
              </a:tabLst>
            </a:pPr>
            <a:r>
              <a:rPr sz="2000" spc="-5" dirty="0">
                <a:latin typeface="Verdana"/>
                <a:cs typeface="Verdana"/>
              </a:rPr>
              <a:t>Criminal background </a:t>
            </a:r>
            <a:r>
              <a:rPr sz="2000" dirty="0">
                <a:latin typeface="Verdana"/>
                <a:cs typeface="Verdana"/>
              </a:rPr>
              <a:t>checks - conducted once</a:t>
            </a:r>
            <a:r>
              <a:rPr sz="2000" spc="-114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every  three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years	</a:t>
            </a:r>
            <a:r>
              <a:rPr sz="2000" spc="-5" dirty="0" smtClean="0">
                <a:latin typeface="Verdana"/>
                <a:cs typeface="Verdana"/>
              </a:rPr>
              <a:t>(</a:t>
            </a:r>
            <a:r>
              <a:rPr lang="en-US" sz="2000" spc="-5" dirty="0" smtClean="0">
                <a:latin typeface="Verdana"/>
                <a:cs typeface="Verdana"/>
              </a:rPr>
              <a:t>SVDP Rhode Island Office)</a:t>
            </a:r>
            <a:endParaRPr sz="2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2C7B9F"/>
              </a:buClr>
              <a:buFont typeface="Arial"/>
              <a:buChar char="•"/>
            </a:pPr>
            <a:endParaRPr sz="2500" dirty="0">
              <a:latin typeface="Times New Roman"/>
              <a:cs typeface="Times New Roman"/>
            </a:endParaRPr>
          </a:p>
          <a:p>
            <a:pPr marL="213360" marR="213360" indent="-200660">
              <a:lnSpc>
                <a:spcPct val="100000"/>
              </a:lnSpc>
              <a:buClr>
                <a:srgbClr val="2C7B9F"/>
              </a:buClr>
              <a:buFont typeface="Arial"/>
              <a:buChar char="•"/>
              <a:tabLst>
                <a:tab pos="213995" algn="l"/>
              </a:tabLst>
            </a:pPr>
            <a:r>
              <a:rPr sz="2000" spc="-5" dirty="0">
                <a:latin typeface="Verdana"/>
                <a:cs typeface="Verdana"/>
              </a:rPr>
              <a:t>Safe environment training </a:t>
            </a:r>
            <a:r>
              <a:rPr sz="2000" dirty="0">
                <a:latin typeface="Verdana"/>
                <a:cs typeface="Verdana"/>
              </a:rPr>
              <a:t>– conducted once</a:t>
            </a:r>
            <a:r>
              <a:rPr sz="2000" spc="-13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every  three years </a:t>
            </a:r>
            <a:r>
              <a:rPr sz="2000" spc="-5" dirty="0" smtClean="0">
                <a:latin typeface="Verdana"/>
                <a:cs typeface="Verdana"/>
              </a:rPr>
              <a:t>(</a:t>
            </a:r>
            <a:r>
              <a:rPr lang="en-US" sz="2000" spc="-5" dirty="0" smtClean="0">
                <a:latin typeface="Verdana"/>
                <a:cs typeface="Verdana"/>
              </a:rPr>
              <a:t>SVDP Rhode Island Office</a:t>
            </a:r>
            <a:r>
              <a:rPr sz="2000" spc="-5" dirty="0" smtClean="0">
                <a:latin typeface="Verdana"/>
                <a:cs typeface="Verdana"/>
              </a:rPr>
              <a:t>)</a:t>
            </a:r>
            <a:endParaRPr sz="2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2C7B9F"/>
              </a:buClr>
              <a:buFont typeface="Arial"/>
              <a:buChar char="•"/>
            </a:pPr>
            <a:endParaRPr sz="2900" dirty="0">
              <a:latin typeface="Times New Roman"/>
              <a:cs typeface="Times New Roman"/>
            </a:endParaRPr>
          </a:p>
          <a:p>
            <a:pPr marL="213360" indent="-200660">
              <a:lnSpc>
                <a:spcPct val="100000"/>
              </a:lnSpc>
              <a:buClr>
                <a:srgbClr val="2C7B9F"/>
              </a:buClr>
              <a:buFont typeface="Arial"/>
              <a:buChar char="•"/>
              <a:tabLst>
                <a:tab pos="213995" algn="l"/>
              </a:tabLst>
            </a:pPr>
            <a:r>
              <a:rPr sz="2000" spc="-5" dirty="0">
                <a:latin typeface="Verdana"/>
                <a:cs typeface="Verdana"/>
              </a:rPr>
              <a:t>Be willing </a:t>
            </a:r>
            <a:r>
              <a:rPr sz="2000" dirty="0">
                <a:latin typeface="Verdana"/>
                <a:cs typeface="Verdana"/>
              </a:rPr>
              <a:t>to </a:t>
            </a:r>
            <a:r>
              <a:rPr sz="2000" spc="-5" dirty="0">
                <a:latin typeface="Verdana"/>
                <a:cs typeface="Verdana"/>
              </a:rPr>
              <a:t>provide </a:t>
            </a:r>
            <a:r>
              <a:rPr sz="2000" dirty="0">
                <a:latin typeface="Verdana"/>
                <a:cs typeface="Verdana"/>
              </a:rPr>
              <a:t>access to</a:t>
            </a:r>
            <a:r>
              <a:rPr sz="2000" spc="-6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references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6544" y="4805934"/>
            <a:ext cx="7130415" cy="10509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E96B5"/>
                </a:solidFill>
                <a:latin typeface="Verdana"/>
                <a:cs typeface="Verdana"/>
              </a:rPr>
              <a:t>Refer </a:t>
            </a:r>
            <a:r>
              <a:rPr sz="1600" b="1" spc="-5" dirty="0">
                <a:solidFill>
                  <a:srgbClr val="2E96B5"/>
                </a:solidFill>
                <a:latin typeface="Verdana"/>
                <a:cs typeface="Verdana"/>
              </a:rPr>
              <a:t>to the </a:t>
            </a:r>
            <a:r>
              <a:rPr lang="en-US" sz="1600" b="1" spc="-10" dirty="0" smtClean="0">
                <a:solidFill>
                  <a:srgbClr val="2E96B5"/>
                </a:solidFill>
                <a:latin typeface="Verdana"/>
                <a:cs typeface="Verdana"/>
              </a:rPr>
              <a:t>SVDP Rhode Island</a:t>
            </a:r>
            <a:r>
              <a:rPr sz="1600" b="1" spc="-10" dirty="0" smtClean="0">
                <a:solidFill>
                  <a:srgbClr val="2E96B5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2E96B5"/>
                </a:solidFill>
                <a:latin typeface="Verdana"/>
                <a:cs typeface="Verdana"/>
              </a:rPr>
              <a:t>Child </a:t>
            </a:r>
            <a:r>
              <a:rPr sz="1600" b="1" spc="-5" dirty="0">
                <a:solidFill>
                  <a:srgbClr val="2E96B5"/>
                </a:solidFill>
                <a:latin typeface="Verdana"/>
                <a:cs typeface="Verdana"/>
              </a:rPr>
              <a:t>Protection and Outreach </a:t>
            </a:r>
            <a:r>
              <a:rPr sz="1600" b="1" spc="-10" dirty="0">
                <a:solidFill>
                  <a:srgbClr val="2E96B5"/>
                </a:solidFill>
                <a:latin typeface="Verdana"/>
                <a:cs typeface="Verdana"/>
              </a:rPr>
              <a:t>Policy</a:t>
            </a:r>
            <a:r>
              <a:rPr sz="1600" b="1" spc="315" dirty="0">
                <a:solidFill>
                  <a:srgbClr val="2E96B5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E96B5"/>
                </a:solidFill>
                <a:latin typeface="Verdana"/>
                <a:cs typeface="Verdana"/>
              </a:rPr>
              <a:t>at:</a:t>
            </a:r>
            <a:endParaRPr sz="16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950" dirty="0" smtClean="0">
              <a:latin typeface="Times New Roman"/>
              <a:cs typeface="Times New Roman"/>
            </a:endParaRPr>
          </a:p>
          <a:p>
            <a:pPr marL="2018030">
              <a:lnSpc>
                <a:spcPct val="100000"/>
              </a:lnSpc>
              <a:spcBef>
                <a:spcPts val="5"/>
              </a:spcBef>
            </a:pPr>
            <a:r>
              <a:rPr sz="1600" b="1" u="sng" spc="-10" dirty="0" smtClean="0">
                <a:solidFill>
                  <a:srgbClr val="6F2F9F"/>
                </a:solidFill>
                <a:latin typeface="Verdana"/>
                <a:cs typeface="Verdana"/>
                <a:hlinkClick r:id="rId2"/>
              </a:rPr>
              <a:t>www.</a:t>
            </a:r>
            <a:r>
              <a:rPr lang="en-US" sz="1600" b="1" u="sng" spc="-10" dirty="0" smtClean="0">
                <a:solidFill>
                  <a:srgbClr val="6F2F9F"/>
                </a:solidFill>
                <a:latin typeface="Verdana"/>
                <a:cs typeface="Verdana"/>
              </a:rPr>
              <a:t>svdpri.org</a:t>
            </a:r>
            <a:endParaRPr sz="1600" dirty="0">
              <a:latin typeface="Verdana"/>
              <a:cs typeface="Verdana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r="85620"/>
          <a:stretch/>
        </p:blipFill>
        <p:spPr>
          <a:xfrm>
            <a:off x="7731110" y="6100190"/>
            <a:ext cx="604838" cy="582061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340" y="786130"/>
            <a:ext cx="3502660" cy="4276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700" i="0" u="sng" spc="-5" dirty="0">
                <a:latin typeface="Verdana"/>
                <a:cs typeface="Verdana"/>
              </a:rPr>
              <a:t>Circle of Grace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01116" y="1973707"/>
            <a:ext cx="7064375" cy="1926297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12700" marR="167005">
              <a:lnSpc>
                <a:spcPct val="80000"/>
              </a:lnSpc>
              <a:spcBef>
                <a:spcPts val="765"/>
              </a:spcBef>
            </a:pPr>
            <a:r>
              <a:rPr spc="-5" dirty="0">
                <a:latin typeface="Verdana"/>
                <a:cs typeface="Verdana"/>
              </a:rPr>
              <a:t>Because </a:t>
            </a:r>
            <a:r>
              <a:rPr spc="-10" dirty="0">
                <a:latin typeface="Verdana"/>
                <a:cs typeface="Verdana"/>
              </a:rPr>
              <a:t>this holistic </a:t>
            </a:r>
            <a:r>
              <a:rPr spc="-5" dirty="0">
                <a:latin typeface="Verdana"/>
                <a:cs typeface="Verdana"/>
              </a:rPr>
              <a:t>concept </a:t>
            </a:r>
            <a:r>
              <a:rPr spc="-20" dirty="0">
                <a:latin typeface="Verdana"/>
                <a:cs typeface="Verdana"/>
              </a:rPr>
              <a:t>includes  </a:t>
            </a:r>
            <a:r>
              <a:rPr spc="-5" dirty="0">
                <a:latin typeface="Verdana"/>
                <a:cs typeface="Verdana"/>
              </a:rPr>
              <a:t>all senses </a:t>
            </a:r>
            <a:r>
              <a:rPr spc="-10" dirty="0">
                <a:latin typeface="Verdana"/>
                <a:cs typeface="Verdana"/>
              </a:rPr>
              <a:t>it </a:t>
            </a:r>
            <a:r>
              <a:rPr spc="-5" dirty="0">
                <a:latin typeface="Verdana"/>
                <a:cs typeface="Verdana"/>
              </a:rPr>
              <a:t>allows </a:t>
            </a:r>
            <a:r>
              <a:rPr spc="-15" dirty="0">
                <a:latin typeface="Verdana"/>
                <a:cs typeface="Verdana"/>
              </a:rPr>
              <a:t>children </a:t>
            </a:r>
            <a:r>
              <a:rPr spc="-5" dirty="0">
                <a:latin typeface="Verdana"/>
                <a:cs typeface="Verdana"/>
              </a:rPr>
              <a:t>and </a:t>
            </a:r>
            <a:r>
              <a:rPr spc="-10" dirty="0">
                <a:latin typeface="Verdana"/>
                <a:cs typeface="Verdana"/>
              </a:rPr>
              <a:t>young  people </a:t>
            </a:r>
            <a:r>
              <a:rPr spc="-5" dirty="0">
                <a:latin typeface="Verdana"/>
                <a:cs typeface="Verdana"/>
              </a:rPr>
              <a:t>to </a:t>
            </a:r>
            <a:r>
              <a:rPr b="1" spc="-5" dirty="0">
                <a:solidFill>
                  <a:srgbClr val="2E96B5"/>
                </a:solidFill>
                <a:latin typeface="Verdana"/>
                <a:cs typeface="Verdana"/>
              </a:rPr>
              <a:t>identify uncomfortable  situations long </a:t>
            </a:r>
            <a:r>
              <a:rPr b="1" spc="-10" dirty="0">
                <a:solidFill>
                  <a:srgbClr val="2E96B5"/>
                </a:solidFill>
                <a:latin typeface="Verdana"/>
                <a:cs typeface="Verdana"/>
              </a:rPr>
              <a:t>before  </a:t>
            </a:r>
            <a:r>
              <a:rPr b="1" spc="-5" dirty="0">
                <a:solidFill>
                  <a:srgbClr val="2E96B5"/>
                </a:solidFill>
                <a:latin typeface="Verdana"/>
                <a:cs typeface="Verdana"/>
              </a:rPr>
              <a:t>inappropriate touch may</a:t>
            </a:r>
            <a:r>
              <a:rPr b="1" spc="114" dirty="0">
                <a:solidFill>
                  <a:srgbClr val="2E96B5"/>
                </a:solidFill>
                <a:latin typeface="Verdana"/>
                <a:cs typeface="Verdana"/>
              </a:rPr>
              <a:t> </a:t>
            </a:r>
            <a:r>
              <a:rPr b="1" spc="-15" dirty="0">
                <a:solidFill>
                  <a:srgbClr val="2E96B5"/>
                </a:solidFill>
                <a:latin typeface="Verdana"/>
                <a:cs typeface="Verdana"/>
              </a:rPr>
              <a:t>occur</a:t>
            </a:r>
            <a:r>
              <a:rPr spc="-15" dirty="0">
                <a:solidFill>
                  <a:srgbClr val="2E96B5"/>
                </a:solidFill>
                <a:latin typeface="Verdana"/>
                <a:cs typeface="Verdana"/>
              </a:rPr>
              <a:t>.</a:t>
            </a:r>
            <a:endParaRPr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dirty="0">
              <a:latin typeface="Times New Roman"/>
              <a:cs typeface="Times New Roman"/>
            </a:endParaRPr>
          </a:p>
          <a:p>
            <a:pPr marL="12700" marR="5080">
              <a:lnSpc>
                <a:spcPct val="80000"/>
              </a:lnSpc>
            </a:pPr>
            <a:r>
              <a:rPr spc="-10" dirty="0">
                <a:latin typeface="Verdana"/>
                <a:cs typeface="Verdana"/>
              </a:rPr>
              <a:t>The </a:t>
            </a:r>
            <a:r>
              <a:rPr spc="-15" dirty="0">
                <a:latin typeface="Verdana"/>
                <a:cs typeface="Verdana"/>
              </a:rPr>
              <a:t>Circle </a:t>
            </a:r>
            <a:r>
              <a:rPr spc="-5" dirty="0">
                <a:latin typeface="Verdana"/>
                <a:cs typeface="Verdana"/>
              </a:rPr>
              <a:t>of </a:t>
            </a:r>
            <a:r>
              <a:rPr spc="-15" dirty="0">
                <a:latin typeface="Verdana"/>
                <a:cs typeface="Verdana"/>
              </a:rPr>
              <a:t>Grace program </a:t>
            </a:r>
            <a:r>
              <a:rPr spc="-5" dirty="0">
                <a:latin typeface="Verdana"/>
                <a:cs typeface="Verdana"/>
              </a:rPr>
              <a:t>teaches </a:t>
            </a:r>
            <a:r>
              <a:rPr spc="-15" dirty="0" smtClean="0">
                <a:latin typeface="Verdana"/>
                <a:cs typeface="Verdana"/>
              </a:rPr>
              <a:t>children </a:t>
            </a:r>
            <a:r>
              <a:rPr spc="-5" dirty="0">
                <a:latin typeface="Verdana"/>
                <a:cs typeface="Verdana"/>
              </a:rPr>
              <a:t>and </a:t>
            </a:r>
            <a:r>
              <a:rPr spc="-10" dirty="0">
                <a:latin typeface="Verdana"/>
                <a:cs typeface="Verdana"/>
              </a:rPr>
              <a:t>young people </a:t>
            </a:r>
            <a:r>
              <a:rPr spc="-5" dirty="0">
                <a:latin typeface="Verdana"/>
                <a:cs typeface="Verdana"/>
              </a:rPr>
              <a:t>to seek help  from a </a:t>
            </a:r>
            <a:r>
              <a:rPr spc="-10" dirty="0">
                <a:latin typeface="Verdana"/>
                <a:cs typeface="Verdana"/>
              </a:rPr>
              <a:t>trusted </a:t>
            </a:r>
            <a:r>
              <a:rPr spc="-5" dirty="0">
                <a:latin typeface="Verdana"/>
                <a:cs typeface="Verdana"/>
              </a:rPr>
              <a:t>adult, reinforcing </a:t>
            </a:r>
            <a:r>
              <a:rPr spc="-25" dirty="0">
                <a:latin typeface="Verdana"/>
                <a:cs typeface="Verdana"/>
              </a:rPr>
              <a:t>God’s  </a:t>
            </a:r>
            <a:r>
              <a:rPr spc="-10" dirty="0">
                <a:latin typeface="Verdana"/>
                <a:cs typeface="Verdana"/>
              </a:rPr>
              <a:t>presence in their </a:t>
            </a:r>
            <a:r>
              <a:rPr spc="-5" dirty="0">
                <a:latin typeface="Verdana"/>
                <a:cs typeface="Verdana"/>
              </a:rPr>
              <a:t>real </a:t>
            </a:r>
            <a:r>
              <a:rPr spc="-10" dirty="0">
                <a:latin typeface="Verdana"/>
                <a:cs typeface="Verdana"/>
              </a:rPr>
              <a:t>life</a:t>
            </a:r>
            <a:r>
              <a:rPr spc="110" dirty="0">
                <a:latin typeface="Verdana"/>
                <a:cs typeface="Verdana"/>
              </a:rPr>
              <a:t> </a:t>
            </a:r>
            <a:r>
              <a:rPr spc="-5" dirty="0">
                <a:latin typeface="Verdana"/>
                <a:cs typeface="Verdana"/>
              </a:rPr>
              <a:t>struggles.</a:t>
            </a:r>
            <a:endParaRPr dirty="0">
              <a:latin typeface="Verdana"/>
              <a:cs typeface="Verdan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85620"/>
          <a:stretch/>
        </p:blipFill>
        <p:spPr>
          <a:xfrm>
            <a:off x="7731110" y="6100190"/>
            <a:ext cx="604838" cy="582061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51417" y="961134"/>
            <a:ext cx="64865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2800" i="0" spc="-95" dirty="0">
                <a:solidFill>
                  <a:srgbClr val="6493DA"/>
                </a:solidFill>
                <a:latin typeface="Verdana"/>
                <a:cs typeface="Verdana"/>
              </a:rPr>
              <a:t>Investigations </a:t>
            </a:r>
            <a:r>
              <a:rPr lang="en-US" sz="2800" i="0" spc="-95" dirty="0" smtClean="0">
                <a:solidFill>
                  <a:srgbClr val="6493DA"/>
                </a:solidFill>
                <a:latin typeface="Verdana"/>
                <a:cs typeface="Verdana"/>
              </a:rPr>
              <a:t>and </a:t>
            </a:r>
            <a:r>
              <a:rPr sz="2800" i="0" spc="-90" dirty="0" smtClean="0">
                <a:solidFill>
                  <a:srgbClr val="6493DA"/>
                </a:solidFill>
                <a:latin typeface="Verdana"/>
                <a:cs typeface="Verdana"/>
              </a:rPr>
              <a:t>Outreach</a:t>
            </a:r>
            <a:endParaRPr sz="2800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2061972" y="1841119"/>
            <a:ext cx="5020055" cy="326563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 algn="ctr">
              <a:lnSpc>
                <a:spcPct val="100000"/>
              </a:lnSpc>
              <a:spcBef>
                <a:spcPts val="105"/>
              </a:spcBef>
            </a:pPr>
            <a:r>
              <a:rPr dirty="0"/>
              <a:t>Important </a:t>
            </a:r>
            <a:r>
              <a:rPr dirty="0" smtClean="0"/>
              <a:t>Number </a:t>
            </a:r>
            <a:r>
              <a:rPr dirty="0"/>
              <a:t>to</a:t>
            </a:r>
            <a:r>
              <a:rPr spc="-70" dirty="0"/>
              <a:t> </a:t>
            </a:r>
            <a:r>
              <a:rPr dirty="0"/>
              <a:t>Know:</a:t>
            </a:r>
          </a:p>
          <a:p>
            <a:pPr marL="37465">
              <a:lnSpc>
                <a:spcPct val="100000"/>
              </a:lnSpc>
              <a:spcBef>
                <a:spcPts val="25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37465" algn="ctr">
              <a:lnSpc>
                <a:spcPct val="100000"/>
              </a:lnSpc>
            </a:pPr>
            <a:r>
              <a:rPr lang="en-US" i="0" dirty="0" smtClean="0">
                <a:latin typeface="Verdana"/>
                <a:cs typeface="Verdana"/>
              </a:rPr>
              <a:t>SVDP Rhode Island </a:t>
            </a:r>
          </a:p>
          <a:p>
            <a:pPr marL="37465" algn="ctr">
              <a:lnSpc>
                <a:spcPct val="100000"/>
              </a:lnSpc>
            </a:pPr>
            <a:r>
              <a:rPr lang="en-US" i="0" dirty="0" smtClean="0">
                <a:latin typeface="Verdana"/>
                <a:cs typeface="Verdana"/>
              </a:rPr>
              <a:t>Executive Director</a:t>
            </a:r>
            <a:endParaRPr i="0" dirty="0">
              <a:latin typeface="Verdana"/>
              <a:cs typeface="Verdana"/>
            </a:endParaRPr>
          </a:p>
          <a:p>
            <a:pPr marL="37465" algn="ctr">
              <a:lnSpc>
                <a:spcPct val="100000"/>
              </a:lnSpc>
              <a:spcBef>
                <a:spcPts val="480"/>
              </a:spcBef>
            </a:pPr>
            <a:r>
              <a:rPr b="0" i="0" spc="-5" dirty="0">
                <a:latin typeface="Verdana"/>
                <a:cs typeface="Verdana"/>
              </a:rPr>
              <a:t>call</a:t>
            </a:r>
            <a:r>
              <a:rPr b="0" i="0" spc="-75" dirty="0">
                <a:latin typeface="Verdana"/>
                <a:cs typeface="Verdana"/>
              </a:rPr>
              <a:t> </a:t>
            </a:r>
            <a:r>
              <a:rPr i="0" dirty="0" smtClean="0">
                <a:latin typeface="Verdana"/>
                <a:cs typeface="Verdana"/>
              </a:rPr>
              <a:t>401-</a:t>
            </a:r>
            <a:r>
              <a:rPr lang="en-US" i="0" dirty="0" smtClean="0">
                <a:latin typeface="Verdana"/>
                <a:cs typeface="Verdana"/>
              </a:rPr>
              <a:t>490-0822 X113</a:t>
            </a:r>
            <a:endParaRPr i="0" dirty="0">
              <a:latin typeface="Verdana"/>
              <a:cs typeface="Verdana"/>
            </a:endParaRPr>
          </a:p>
          <a:p>
            <a:pPr marL="37465">
              <a:lnSpc>
                <a:spcPct val="100000"/>
              </a:lnSpc>
            </a:pPr>
            <a:endParaRPr sz="2500" dirty="0">
              <a:latin typeface="Times New Roman"/>
              <a:cs typeface="Times New Roman"/>
            </a:endParaRPr>
          </a:p>
          <a:p>
            <a:pPr marL="37465">
              <a:lnSpc>
                <a:spcPct val="100000"/>
              </a:lnSpc>
              <a:spcBef>
                <a:spcPts val="20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37465" algn="ctr">
              <a:lnSpc>
                <a:spcPct val="100000"/>
              </a:lnSpc>
            </a:pPr>
            <a:r>
              <a:rPr lang="en-US" b="0" i="0" dirty="0" smtClean="0">
                <a:latin typeface="Verdana"/>
                <a:cs typeface="Verdana"/>
              </a:rPr>
              <a:t>31 Poplar Drive</a:t>
            </a:r>
            <a:endParaRPr b="0" i="0" spc="-5" dirty="0">
              <a:latin typeface="Verdana"/>
              <a:cs typeface="Verdana"/>
            </a:endParaRPr>
          </a:p>
          <a:p>
            <a:pPr marL="124460" algn="ctr">
              <a:lnSpc>
                <a:spcPct val="100000"/>
              </a:lnSpc>
              <a:spcBef>
                <a:spcPts val="475"/>
              </a:spcBef>
            </a:pPr>
            <a:r>
              <a:rPr b="0" i="0" spc="-5" dirty="0">
                <a:latin typeface="Verdana"/>
                <a:cs typeface="Verdana"/>
              </a:rPr>
              <a:t>Cranston, </a:t>
            </a:r>
            <a:r>
              <a:rPr b="0" i="0" dirty="0">
                <a:latin typeface="Verdana"/>
                <a:cs typeface="Verdana"/>
              </a:rPr>
              <a:t>RI</a:t>
            </a:r>
            <a:r>
              <a:rPr b="0" i="0" spc="-135" dirty="0">
                <a:latin typeface="Verdana"/>
                <a:cs typeface="Verdana"/>
              </a:rPr>
              <a:t> </a:t>
            </a:r>
            <a:r>
              <a:rPr b="0" i="0" dirty="0">
                <a:latin typeface="Verdana"/>
                <a:cs typeface="Verdana"/>
              </a:rPr>
              <a:t>02920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85620"/>
          <a:stretch/>
        </p:blipFill>
        <p:spPr>
          <a:xfrm>
            <a:off x="7731110" y="6100190"/>
            <a:ext cx="604838" cy="582061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68195" y="609345"/>
            <a:ext cx="516636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Verdana"/>
                <a:cs typeface="Verdana"/>
              </a:rPr>
              <a:t>Resource </a:t>
            </a:r>
            <a:r>
              <a:rPr sz="2000" b="1" dirty="0">
                <a:latin typeface="Verdana"/>
                <a:cs typeface="Verdana"/>
              </a:rPr>
              <a:t>Information and</a:t>
            </a:r>
            <a:r>
              <a:rPr sz="2000" b="1" spc="-70" dirty="0">
                <a:latin typeface="Verdana"/>
                <a:cs typeface="Verdana"/>
              </a:rPr>
              <a:t> </a:t>
            </a:r>
            <a:r>
              <a:rPr sz="2000" b="1" spc="-5" dirty="0">
                <a:latin typeface="Verdana"/>
                <a:cs typeface="Verdana"/>
              </a:rPr>
              <a:t>Websites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6264" y="2899410"/>
            <a:ext cx="3930015" cy="681990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70"/>
              </a:spcBef>
              <a:buClr>
                <a:srgbClr val="2C7B9F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b="0" i="0" spc="-5" dirty="0" smtClean="0">
                <a:latin typeface="Verdana"/>
                <a:cs typeface="Verdana"/>
              </a:rPr>
              <a:t>Diocese of</a:t>
            </a:r>
            <a:r>
              <a:rPr sz="2200" b="0" i="0" dirty="0" smtClean="0">
                <a:latin typeface="Verdana"/>
                <a:cs typeface="Verdana"/>
              </a:rPr>
              <a:t> </a:t>
            </a:r>
            <a:r>
              <a:rPr sz="2200" b="0" i="0" spc="-10" dirty="0" smtClean="0">
                <a:latin typeface="Verdana"/>
                <a:cs typeface="Verdana"/>
              </a:rPr>
              <a:t>Providence:</a:t>
            </a:r>
            <a:endParaRPr sz="2200" dirty="0">
              <a:latin typeface="Verdana"/>
              <a:cs typeface="Verdana"/>
            </a:endParaRPr>
          </a:p>
          <a:p>
            <a:pPr marL="675640">
              <a:lnSpc>
                <a:spcPct val="100000"/>
              </a:lnSpc>
              <a:spcBef>
                <a:spcPts val="210"/>
              </a:spcBef>
            </a:pPr>
            <a:r>
              <a:rPr sz="1700" b="0" i="0" u="sng" spc="-5" dirty="0">
                <a:solidFill>
                  <a:srgbClr val="6F2F9F"/>
                </a:solidFill>
                <a:latin typeface="Verdana"/>
                <a:cs typeface="Verdana"/>
                <a:hlinkClick r:id="rId2"/>
              </a:rPr>
              <a:t>www.dioceseofprovidence.org</a:t>
            </a:r>
            <a:endParaRPr sz="1700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6264" y="3691622"/>
            <a:ext cx="6995159" cy="2785378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60"/>
              </a:spcBef>
              <a:buClr>
                <a:srgbClr val="2C7B9F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5" dirty="0">
                <a:latin typeface="Verdana"/>
                <a:cs typeface="Verdana"/>
              </a:rPr>
              <a:t>United States Catholic </a:t>
            </a:r>
            <a:r>
              <a:rPr sz="2200" spc="-10" dirty="0">
                <a:latin typeface="Verdana"/>
                <a:cs typeface="Verdana"/>
              </a:rPr>
              <a:t>Conference </a:t>
            </a:r>
            <a:r>
              <a:rPr sz="2200" spc="-5" dirty="0">
                <a:latin typeface="Verdana"/>
                <a:cs typeface="Verdana"/>
              </a:rPr>
              <a:t>of</a:t>
            </a:r>
            <a:r>
              <a:rPr sz="2200" spc="40" dirty="0">
                <a:latin typeface="Verdana"/>
                <a:cs typeface="Verdana"/>
              </a:rPr>
              <a:t> </a:t>
            </a:r>
            <a:r>
              <a:rPr sz="2200" spc="-5" dirty="0">
                <a:latin typeface="Verdana"/>
                <a:cs typeface="Verdana"/>
              </a:rPr>
              <a:t>Bishops:</a:t>
            </a:r>
            <a:endParaRPr sz="2200" dirty="0">
              <a:latin typeface="Verdana"/>
              <a:cs typeface="Verdana"/>
            </a:endParaRPr>
          </a:p>
          <a:p>
            <a:pPr marL="675640">
              <a:lnSpc>
                <a:spcPct val="100000"/>
              </a:lnSpc>
              <a:spcBef>
                <a:spcPts val="210"/>
              </a:spcBef>
            </a:pPr>
            <a:r>
              <a:rPr sz="1700" u="sng" spc="-5" dirty="0" smtClean="0">
                <a:solidFill>
                  <a:srgbClr val="6F2F9F"/>
                </a:solidFill>
                <a:latin typeface="Verdana"/>
                <a:cs typeface="Verdana"/>
                <a:hlinkClick r:id="rId3"/>
              </a:rPr>
              <a:t>www.usccb.org/ocyp</a:t>
            </a:r>
            <a:endParaRPr sz="2000" dirty="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2380"/>
              </a:lnSpc>
              <a:spcBef>
                <a:spcPts val="1155"/>
              </a:spcBef>
              <a:buClr>
                <a:srgbClr val="2C7B9F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10" dirty="0">
                <a:latin typeface="Verdana"/>
                <a:cs typeface="Verdana"/>
              </a:rPr>
              <a:t>Rhode </a:t>
            </a:r>
            <a:r>
              <a:rPr sz="2200" spc="-5" dirty="0">
                <a:latin typeface="Verdana"/>
                <a:cs typeface="Verdana"/>
              </a:rPr>
              <a:t>Island Department of Children </a:t>
            </a:r>
            <a:r>
              <a:rPr sz="2200" spc="-35" dirty="0">
                <a:latin typeface="Verdana"/>
                <a:cs typeface="Verdana"/>
              </a:rPr>
              <a:t>Youth </a:t>
            </a:r>
            <a:r>
              <a:rPr sz="2200" spc="-5" dirty="0">
                <a:latin typeface="Verdana"/>
                <a:cs typeface="Verdana"/>
              </a:rPr>
              <a:t>and  </a:t>
            </a:r>
            <a:r>
              <a:rPr sz="2200" spc="-20" dirty="0">
                <a:latin typeface="Verdana"/>
                <a:cs typeface="Verdana"/>
              </a:rPr>
              <a:t>Families</a:t>
            </a:r>
            <a:endParaRPr sz="2200" dirty="0">
              <a:latin typeface="Verdana"/>
              <a:cs typeface="Verdana"/>
            </a:endParaRPr>
          </a:p>
          <a:p>
            <a:pPr marL="675640">
              <a:lnSpc>
                <a:spcPct val="100000"/>
              </a:lnSpc>
              <a:spcBef>
                <a:spcPts val="170"/>
              </a:spcBef>
            </a:pPr>
            <a:r>
              <a:rPr sz="1700" u="sng" spc="-15" dirty="0" smtClean="0">
                <a:solidFill>
                  <a:srgbClr val="6F2F9F"/>
                </a:solidFill>
                <a:latin typeface="Verdana"/>
                <a:cs typeface="Verdana"/>
                <a:hlinkClick r:id="rId4"/>
              </a:rPr>
              <a:t>www.dcyf.ri.gov</a:t>
            </a:r>
            <a:endParaRPr sz="2000" dirty="0">
              <a:latin typeface="Times New Roman"/>
              <a:cs typeface="Times New Roman"/>
            </a:endParaRPr>
          </a:p>
          <a:p>
            <a:pPr marL="241300" marR="295910" indent="-228600">
              <a:lnSpc>
                <a:spcPts val="2380"/>
              </a:lnSpc>
              <a:spcBef>
                <a:spcPts val="1155"/>
              </a:spcBef>
              <a:buClr>
                <a:srgbClr val="2C7B9F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5" dirty="0">
                <a:latin typeface="Verdana"/>
                <a:cs typeface="Verdana"/>
              </a:rPr>
              <a:t>United States Department of Health &amp; Human  Services Child</a:t>
            </a:r>
            <a:r>
              <a:rPr sz="2200" spc="-45" dirty="0">
                <a:latin typeface="Verdana"/>
                <a:cs typeface="Verdana"/>
              </a:rPr>
              <a:t> </a:t>
            </a:r>
            <a:r>
              <a:rPr sz="2200" spc="-20" dirty="0">
                <a:latin typeface="Verdana"/>
                <a:cs typeface="Verdana"/>
              </a:rPr>
              <a:t>Welfare</a:t>
            </a:r>
            <a:endParaRPr sz="2200" dirty="0">
              <a:latin typeface="Verdana"/>
              <a:cs typeface="Verdana"/>
            </a:endParaRPr>
          </a:p>
          <a:p>
            <a:pPr marL="675640">
              <a:lnSpc>
                <a:spcPct val="100000"/>
              </a:lnSpc>
              <a:spcBef>
                <a:spcPts val="175"/>
              </a:spcBef>
            </a:pPr>
            <a:r>
              <a:rPr sz="1700" u="sng" spc="-10" dirty="0">
                <a:solidFill>
                  <a:srgbClr val="6F2F9F"/>
                </a:solidFill>
                <a:latin typeface="Verdana"/>
                <a:cs typeface="Verdana"/>
                <a:hlinkClick r:id="rId5"/>
              </a:rPr>
              <a:t>www.childwelfare.gov</a:t>
            </a:r>
            <a:endParaRPr sz="1700" dirty="0">
              <a:latin typeface="Verdana"/>
              <a:cs typeface="Verdana"/>
            </a:endParaRP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848664" y="1295400"/>
            <a:ext cx="3930015" cy="681990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>
            <a:lvl1pPr>
              <a:defRPr sz="4000" b="1" i="1">
                <a:solidFill>
                  <a:schemeClr val="tx1"/>
                </a:solidFill>
                <a:latin typeface="Verdana-BoldItalic"/>
                <a:ea typeface="+mj-ea"/>
                <a:cs typeface="Verdana-BoldItalic"/>
              </a:defRPr>
            </a:lvl1pPr>
          </a:lstStyle>
          <a:p>
            <a:pPr marL="241300" indent="-228600">
              <a:spcBef>
                <a:spcPts val="370"/>
              </a:spcBef>
              <a:buClr>
                <a:srgbClr val="2C7B9F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lang="en-US" sz="2200" b="0" i="0" kern="0" spc="-5" dirty="0" smtClean="0">
                <a:latin typeface="Verdana"/>
                <a:cs typeface="Verdana"/>
              </a:rPr>
              <a:t>SVDP Rhode Island</a:t>
            </a:r>
            <a:r>
              <a:rPr lang="en-US" sz="2200" b="0" i="0" kern="0" spc="-10" dirty="0" smtClean="0">
                <a:latin typeface="Verdana"/>
                <a:cs typeface="Verdana"/>
              </a:rPr>
              <a:t>:</a:t>
            </a:r>
            <a:endParaRPr lang="en-US" sz="2200" kern="0" dirty="0" smtClean="0">
              <a:latin typeface="Verdana"/>
              <a:cs typeface="Verdana"/>
            </a:endParaRPr>
          </a:p>
          <a:p>
            <a:pPr marL="675640">
              <a:spcBef>
                <a:spcPts val="210"/>
              </a:spcBef>
            </a:pPr>
            <a:r>
              <a:rPr lang="en-US" sz="1700" b="0" i="0" u="sng" kern="0" spc="-5" dirty="0" smtClean="0">
                <a:solidFill>
                  <a:srgbClr val="6F2F9F"/>
                </a:solidFill>
                <a:latin typeface="Verdana"/>
                <a:cs typeface="Verdana"/>
                <a:hlinkClick r:id="rId2"/>
              </a:rPr>
              <a:t>www.svdpri.org</a:t>
            </a:r>
            <a:endParaRPr lang="en-US" sz="1700" kern="0" dirty="0">
              <a:latin typeface="Verdana"/>
              <a:cs typeface="Verdana"/>
            </a:endParaRPr>
          </a:p>
        </p:txBody>
      </p:sp>
      <p:sp>
        <p:nvSpPr>
          <p:cNvPr id="6" name="object 3"/>
          <p:cNvSpPr txBox="1">
            <a:spLocks/>
          </p:cNvSpPr>
          <p:nvPr/>
        </p:nvSpPr>
        <p:spPr>
          <a:xfrm>
            <a:off x="838200" y="2137410"/>
            <a:ext cx="5867400" cy="673261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>
            <a:lvl1pPr>
              <a:defRPr sz="4000" b="1" i="1">
                <a:solidFill>
                  <a:schemeClr val="tx1"/>
                </a:solidFill>
                <a:latin typeface="Verdana-BoldItalic"/>
                <a:ea typeface="+mj-ea"/>
                <a:cs typeface="Verdana-BoldItalic"/>
              </a:defRPr>
            </a:lvl1pPr>
          </a:lstStyle>
          <a:p>
            <a:pPr marL="241300" indent="-228600">
              <a:spcBef>
                <a:spcPts val="370"/>
              </a:spcBef>
              <a:buClr>
                <a:srgbClr val="2C7B9F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lang="en-US" sz="2200" b="0" i="0" kern="0" spc="-5" dirty="0" smtClean="0">
                <a:latin typeface="Verdana"/>
                <a:cs typeface="Verdana"/>
              </a:rPr>
              <a:t>National Society of St. Vincent de Paul</a:t>
            </a:r>
            <a:r>
              <a:rPr lang="en-US" sz="2200" b="0" i="0" kern="0" spc="-10" dirty="0" smtClean="0">
                <a:latin typeface="Verdana"/>
                <a:cs typeface="Verdana"/>
              </a:rPr>
              <a:t>:</a:t>
            </a:r>
            <a:endParaRPr lang="en-US" sz="2200" kern="0" dirty="0" smtClean="0">
              <a:latin typeface="Verdana"/>
              <a:cs typeface="Verdana"/>
            </a:endParaRPr>
          </a:p>
          <a:p>
            <a:pPr marL="675640">
              <a:spcBef>
                <a:spcPts val="210"/>
              </a:spcBef>
            </a:pPr>
            <a:r>
              <a:rPr lang="en-US" sz="1700" b="0" i="0" u="sng" kern="0" spc="-5" dirty="0" smtClean="0">
                <a:solidFill>
                  <a:srgbClr val="6F2F9F"/>
                </a:solidFill>
                <a:latin typeface="Verdana"/>
                <a:cs typeface="Verdana"/>
                <a:hlinkClick r:id="rId2"/>
              </a:rPr>
              <a:t>www.svdpusa.org</a:t>
            </a:r>
            <a:endParaRPr lang="en-US" sz="1700" kern="0" dirty="0">
              <a:latin typeface="Verdana"/>
              <a:cs typeface="Verdana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6"/>
          <a:srcRect r="85620"/>
          <a:stretch/>
        </p:blipFill>
        <p:spPr>
          <a:xfrm>
            <a:off x="7731110" y="6100190"/>
            <a:ext cx="604838" cy="58206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6264" y="499363"/>
            <a:ext cx="760031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2E96B5"/>
                </a:solidFill>
              </a:rPr>
              <a:t>Important Do’s </a:t>
            </a:r>
            <a:r>
              <a:rPr sz="2000" dirty="0">
                <a:solidFill>
                  <a:srgbClr val="2E96B5"/>
                </a:solidFill>
              </a:rPr>
              <a:t>and </a:t>
            </a:r>
            <a:r>
              <a:rPr sz="2000" spc="-5" dirty="0">
                <a:solidFill>
                  <a:srgbClr val="2E96B5"/>
                </a:solidFill>
              </a:rPr>
              <a:t>Don’ts </a:t>
            </a:r>
            <a:r>
              <a:rPr sz="2000" dirty="0">
                <a:solidFill>
                  <a:srgbClr val="2E96B5"/>
                </a:solidFill>
              </a:rPr>
              <a:t>in </a:t>
            </a:r>
            <a:r>
              <a:rPr sz="2000" spc="-5" dirty="0">
                <a:solidFill>
                  <a:srgbClr val="2E96B5"/>
                </a:solidFill>
              </a:rPr>
              <a:t>Protecting our</a:t>
            </a:r>
            <a:r>
              <a:rPr sz="2000" spc="60" dirty="0">
                <a:solidFill>
                  <a:srgbClr val="2E96B5"/>
                </a:solidFill>
              </a:rPr>
              <a:t> </a:t>
            </a:r>
            <a:r>
              <a:rPr sz="2000" dirty="0">
                <a:solidFill>
                  <a:srgbClr val="2E96B5"/>
                </a:solidFill>
              </a:rPr>
              <a:t>Children</a:t>
            </a:r>
            <a:endParaRPr sz="2000"/>
          </a:p>
        </p:txBody>
      </p:sp>
      <p:sp>
        <p:nvSpPr>
          <p:cNvPr id="4" name="object 4"/>
          <p:cNvSpPr txBox="1"/>
          <p:nvPr/>
        </p:nvSpPr>
        <p:spPr>
          <a:xfrm>
            <a:off x="612140" y="1135125"/>
            <a:ext cx="7713980" cy="48141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5120" marR="5080" indent="-229235">
              <a:lnSpc>
                <a:spcPct val="100000"/>
              </a:lnSpc>
              <a:spcBef>
                <a:spcPts val="100"/>
              </a:spcBef>
            </a:pPr>
            <a:r>
              <a:rPr lang="en-US" sz="1800" b="1" spc="-5" dirty="0" smtClean="0">
                <a:solidFill>
                  <a:srgbClr val="2E96B5"/>
                </a:solidFill>
                <a:latin typeface="Verdana"/>
                <a:cs typeface="Verdana"/>
              </a:rPr>
              <a:t>SVDP Rhode Island conferences, districts, offices </a:t>
            </a:r>
            <a:r>
              <a:rPr sz="1800" b="1" dirty="0" smtClean="0">
                <a:solidFill>
                  <a:srgbClr val="2E96B5"/>
                </a:solidFill>
                <a:latin typeface="Verdana"/>
                <a:cs typeface="Verdana"/>
              </a:rPr>
              <a:t>and </a:t>
            </a:r>
            <a:r>
              <a:rPr sz="1800" b="1" spc="-5" dirty="0">
                <a:solidFill>
                  <a:srgbClr val="2E96B5"/>
                </a:solidFill>
                <a:latin typeface="Verdana"/>
                <a:cs typeface="Verdana"/>
              </a:rPr>
              <a:t>agencies </a:t>
            </a:r>
            <a:r>
              <a:rPr sz="1800" dirty="0">
                <a:latin typeface="Verdana"/>
                <a:cs typeface="Verdana"/>
              </a:rPr>
              <a:t>will maintain an </a:t>
            </a:r>
            <a:r>
              <a:rPr sz="1800" spc="-5" dirty="0" smtClean="0">
                <a:latin typeface="Verdana"/>
                <a:cs typeface="Verdana"/>
              </a:rPr>
              <a:t>environment </a:t>
            </a:r>
            <a:r>
              <a:rPr sz="1800" spc="-5" dirty="0">
                <a:latin typeface="Verdana"/>
                <a:cs typeface="Verdana"/>
              </a:rPr>
              <a:t>that </a:t>
            </a:r>
            <a:r>
              <a:rPr sz="1800" dirty="0">
                <a:latin typeface="Verdana"/>
                <a:cs typeface="Verdana"/>
              </a:rPr>
              <a:t>is free from all forms of intimidation and </a:t>
            </a:r>
            <a:r>
              <a:rPr sz="1800" spc="-5" dirty="0" smtClean="0">
                <a:latin typeface="Verdana"/>
                <a:cs typeface="Verdana"/>
              </a:rPr>
              <a:t>harassment</a:t>
            </a:r>
            <a:r>
              <a:rPr sz="1800" spc="-5" dirty="0">
                <a:latin typeface="Verdana"/>
                <a:cs typeface="Verdana"/>
              </a:rPr>
              <a:t>: physical, verbal, written, psychological, </a:t>
            </a:r>
            <a:r>
              <a:rPr sz="1800" dirty="0">
                <a:latin typeface="Verdana"/>
                <a:cs typeface="Verdana"/>
              </a:rPr>
              <a:t>social, and </a:t>
            </a:r>
            <a:r>
              <a:rPr sz="1800" spc="-5" dirty="0" smtClean="0">
                <a:latin typeface="Verdana"/>
                <a:cs typeface="Verdana"/>
              </a:rPr>
              <a:t>electronic</a:t>
            </a:r>
            <a:r>
              <a:rPr sz="1800" spc="-5" dirty="0">
                <a:latin typeface="Verdana"/>
                <a:cs typeface="Verdana"/>
              </a:rPr>
              <a:t>.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325120" marR="62865" indent="-229235">
              <a:lnSpc>
                <a:spcPct val="100000"/>
              </a:lnSpc>
            </a:pPr>
            <a:r>
              <a:rPr lang="en-US" b="1" spc="-5" dirty="0">
                <a:solidFill>
                  <a:srgbClr val="2E96B5"/>
                </a:solidFill>
                <a:latin typeface="Verdana"/>
                <a:cs typeface="Verdana"/>
              </a:rPr>
              <a:t>SVDP Rhode Island conferences, districts, offices </a:t>
            </a:r>
            <a:r>
              <a:rPr sz="1800" b="1" dirty="0" smtClean="0">
                <a:solidFill>
                  <a:srgbClr val="2E96B5"/>
                </a:solidFill>
                <a:latin typeface="Verdana"/>
                <a:cs typeface="Verdana"/>
              </a:rPr>
              <a:t>and </a:t>
            </a:r>
            <a:r>
              <a:rPr sz="1800" b="1" spc="-5" dirty="0">
                <a:solidFill>
                  <a:srgbClr val="2E96B5"/>
                </a:solidFill>
                <a:latin typeface="Verdana"/>
                <a:cs typeface="Verdana"/>
              </a:rPr>
              <a:t>agencies </a:t>
            </a:r>
            <a:r>
              <a:rPr sz="1800" dirty="0">
                <a:latin typeface="Verdana"/>
                <a:cs typeface="Verdana"/>
              </a:rPr>
              <a:t>will </a:t>
            </a:r>
            <a:r>
              <a:rPr sz="1800" spc="-5" dirty="0">
                <a:latin typeface="Verdana"/>
                <a:cs typeface="Verdana"/>
              </a:rPr>
              <a:t>employ  disciplinary </a:t>
            </a:r>
            <a:r>
              <a:rPr sz="1800" spc="-10" dirty="0">
                <a:latin typeface="Verdana"/>
                <a:cs typeface="Verdana"/>
              </a:rPr>
              <a:t>practices </a:t>
            </a:r>
            <a:r>
              <a:rPr sz="1800" spc="-5" dirty="0">
                <a:latin typeface="Verdana"/>
                <a:cs typeface="Verdana"/>
              </a:rPr>
              <a:t>that respect the dignity </a:t>
            </a:r>
            <a:r>
              <a:rPr sz="1800" dirty="0">
                <a:latin typeface="Verdana"/>
                <a:cs typeface="Verdana"/>
              </a:rPr>
              <a:t>of each </a:t>
            </a:r>
            <a:r>
              <a:rPr sz="1800" spc="-5" dirty="0">
                <a:latin typeface="Verdana"/>
                <a:cs typeface="Verdana"/>
              </a:rPr>
              <a:t>child. It </a:t>
            </a:r>
            <a:r>
              <a:rPr sz="1800" dirty="0">
                <a:latin typeface="Verdana"/>
                <a:cs typeface="Verdana"/>
              </a:rPr>
              <a:t>is </a:t>
            </a:r>
            <a:r>
              <a:rPr sz="1800" dirty="0" smtClean="0">
                <a:latin typeface="Verdana"/>
                <a:cs typeface="Verdana"/>
              </a:rPr>
              <a:t>not </a:t>
            </a:r>
            <a:r>
              <a:rPr sz="1800" spc="-5" dirty="0">
                <a:latin typeface="Verdana"/>
                <a:cs typeface="Verdana"/>
              </a:rPr>
              <a:t>acceptable to strike, shake </a:t>
            </a:r>
            <a:r>
              <a:rPr sz="1800" dirty="0">
                <a:latin typeface="Verdana"/>
                <a:cs typeface="Verdana"/>
              </a:rPr>
              <a:t>or slap a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child.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325120" marR="20955" indent="-229235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solidFill>
                  <a:srgbClr val="2E96B5"/>
                </a:solidFill>
                <a:latin typeface="Verdana"/>
                <a:cs typeface="Verdana"/>
              </a:rPr>
              <a:t>Adults </a:t>
            </a:r>
            <a:r>
              <a:rPr sz="1800" dirty="0">
                <a:latin typeface="Verdana"/>
                <a:cs typeface="Verdana"/>
              </a:rPr>
              <a:t>will not </a:t>
            </a:r>
            <a:r>
              <a:rPr sz="1800" spc="-5" dirty="0">
                <a:latin typeface="Verdana"/>
                <a:cs typeface="Verdana"/>
              </a:rPr>
              <a:t>provide </a:t>
            </a:r>
            <a:r>
              <a:rPr sz="1800" dirty="0">
                <a:latin typeface="Verdana"/>
                <a:cs typeface="Verdana"/>
              </a:rPr>
              <a:t>a </a:t>
            </a:r>
            <a:r>
              <a:rPr sz="1800" spc="-5" dirty="0">
                <a:latin typeface="Verdana"/>
                <a:cs typeface="Verdana"/>
              </a:rPr>
              <a:t>gift to </a:t>
            </a:r>
            <a:r>
              <a:rPr sz="1800" dirty="0">
                <a:latin typeface="Verdana"/>
                <a:cs typeface="Verdana"/>
              </a:rPr>
              <a:t>an </a:t>
            </a:r>
            <a:r>
              <a:rPr sz="1800" spc="-5" dirty="0">
                <a:latin typeface="Verdana"/>
                <a:cs typeface="Verdana"/>
              </a:rPr>
              <a:t>individual young person </a:t>
            </a:r>
            <a:r>
              <a:rPr lang="en-US" sz="1800" spc="-5" dirty="0" smtClean="0">
                <a:latin typeface="Verdana"/>
                <a:cs typeface="Verdana"/>
              </a:rPr>
              <a:t>or mentee </a:t>
            </a:r>
            <a:r>
              <a:rPr sz="1800" spc="-5" dirty="0" smtClean="0">
                <a:latin typeface="Verdana"/>
                <a:cs typeface="Verdana"/>
              </a:rPr>
              <a:t>without </a:t>
            </a:r>
            <a:r>
              <a:rPr sz="1800" spc="-5" dirty="0">
                <a:latin typeface="Verdana"/>
                <a:cs typeface="Verdana"/>
              </a:rPr>
              <a:t>prior </a:t>
            </a:r>
            <a:r>
              <a:rPr sz="1800" spc="-10" dirty="0">
                <a:latin typeface="Verdana"/>
                <a:cs typeface="Verdana"/>
              </a:rPr>
              <a:t>approval </a:t>
            </a:r>
            <a:r>
              <a:rPr sz="1800" dirty="0">
                <a:latin typeface="Verdana"/>
                <a:cs typeface="Verdana"/>
              </a:rPr>
              <a:t>from </a:t>
            </a:r>
            <a:r>
              <a:rPr sz="1800" spc="-5" dirty="0">
                <a:latin typeface="Verdana"/>
                <a:cs typeface="Verdana"/>
              </a:rPr>
              <a:t>the administrator </a:t>
            </a:r>
            <a:r>
              <a:rPr sz="1800" dirty="0">
                <a:latin typeface="Verdana"/>
                <a:cs typeface="Verdana"/>
              </a:rPr>
              <a:t>of </a:t>
            </a:r>
            <a:r>
              <a:rPr sz="1800" spc="-5" dirty="0">
                <a:latin typeface="Verdana"/>
                <a:cs typeface="Verdana"/>
              </a:rPr>
              <a:t>the </a:t>
            </a:r>
            <a:r>
              <a:rPr sz="1800" spc="-10" dirty="0">
                <a:latin typeface="Verdana"/>
                <a:cs typeface="Verdana"/>
              </a:rPr>
              <a:t>program </a:t>
            </a:r>
            <a:r>
              <a:rPr sz="1800" dirty="0">
                <a:latin typeface="Verdana"/>
                <a:cs typeface="Verdana"/>
              </a:rPr>
              <a:t>or </a:t>
            </a:r>
            <a:r>
              <a:rPr sz="1800" spc="-5" dirty="0" smtClean="0">
                <a:latin typeface="Verdana"/>
                <a:cs typeface="Verdana"/>
              </a:rPr>
              <a:t>parent/guardian</a:t>
            </a:r>
            <a:r>
              <a:rPr sz="1800" spc="-5" dirty="0">
                <a:latin typeface="Verdana"/>
                <a:cs typeface="Verdana"/>
              </a:rPr>
              <a:t>.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325120" marR="111760" indent="-229235">
              <a:lnSpc>
                <a:spcPct val="100000"/>
              </a:lnSpc>
            </a:pPr>
            <a:r>
              <a:rPr sz="1800" b="1" spc="-5" dirty="0">
                <a:solidFill>
                  <a:srgbClr val="2E96B5"/>
                </a:solidFill>
                <a:latin typeface="Verdana"/>
                <a:cs typeface="Verdana"/>
              </a:rPr>
              <a:t>Adults </a:t>
            </a:r>
            <a:r>
              <a:rPr sz="1800" dirty="0">
                <a:latin typeface="Verdana"/>
                <a:cs typeface="Verdana"/>
              </a:rPr>
              <a:t>will </a:t>
            </a:r>
            <a:r>
              <a:rPr sz="1800" spc="-5" dirty="0">
                <a:latin typeface="Verdana"/>
                <a:cs typeface="Verdana"/>
              </a:rPr>
              <a:t>meet </a:t>
            </a:r>
            <a:r>
              <a:rPr sz="1800" dirty="0">
                <a:latin typeface="Verdana"/>
                <a:cs typeface="Verdana"/>
              </a:rPr>
              <a:t>with an individual </a:t>
            </a:r>
            <a:r>
              <a:rPr sz="1800" spc="-5" dirty="0">
                <a:latin typeface="Verdana"/>
                <a:cs typeface="Verdana"/>
              </a:rPr>
              <a:t>young </a:t>
            </a:r>
            <a:r>
              <a:rPr sz="1800" spc="-5" dirty="0" smtClean="0">
                <a:latin typeface="Verdana"/>
                <a:cs typeface="Verdana"/>
              </a:rPr>
              <a:t>person</a:t>
            </a:r>
            <a:r>
              <a:rPr lang="en-US" sz="1800" spc="-5" dirty="0" smtClean="0">
                <a:latin typeface="Verdana"/>
                <a:cs typeface="Verdana"/>
              </a:rPr>
              <a:t> or mentee</a:t>
            </a:r>
            <a:r>
              <a:rPr sz="1800" spc="-5" dirty="0" smtClean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in an </a:t>
            </a:r>
            <a:r>
              <a:rPr sz="1800" spc="-5" dirty="0">
                <a:latin typeface="Verdana"/>
                <a:cs typeface="Verdana"/>
              </a:rPr>
              <a:t>open </a:t>
            </a:r>
            <a:r>
              <a:rPr sz="1800" dirty="0">
                <a:latin typeface="Verdana"/>
                <a:cs typeface="Verdana"/>
              </a:rPr>
              <a:t>and </a:t>
            </a:r>
            <a:r>
              <a:rPr sz="1800" spc="-5" dirty="0" smtClean="0">
                <a:latin typeface="Verdana"/>
                <a:cs typeface="Verdana"/>
              </a:rPr>
              <a:t>public</a:t>
            </a:r>
            <a:r>
              <a:rPr sz="1800" spc="-45" dirty="0" smtClean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area</a:t>
            </a:r>
            <a:r>
              <a:rPr sz="1800" spc="-5" dirty="0" smtClean="0">
                <a:latin typeface="Verdana"/>
                <a:cs typeface="Verdana"/>
              </a:rPr>
              <a:t>.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684541" y="6088772"/>
            <a:ext cx="380746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70" dirty="0">
                <a:solidFill>
                  <a:srgbClr val="09203A"/>
                </a:solidFill>
                <a:latin typeface="Verdana"/>
                <a:cs typeface="Verdana"/>
              </a:rPr>
              <a:t>CODE</a:t>
            </a:r>
            <a:r>
              <a:rPr sz="2000" b="1" spc="-245" dirty="0">
                <a:solidFill>
                  <a:srgbClr val="09203A"/>
                </a:solidFill>
                <a:latin typeface="Verdana"/>
                <a:cs typeface="Verdana"/>
              </a:rPr>
              <a:t> </a:t>
            </a:r>
            <a:r>
              <a:rPr sz="2000" b="1" spc="-50" dirty="0">
                <a:solidFill>
                  <a:srgbClr val="09203A"/>
                </a:solidFill>
                <a:latin typeface="Verdana"/>
                <a:cs typeface="Verdana"/>
              </a:rPr>
              <a:t>OF</a:t>
            </a:r>
            <a:r>
              <a:rPr sz="2000" b="1" spc="-235" dirty="0">
                <a:solidFill>
                  <a:srgbClr val="09203A"/>
                </a:solidFill>
                <a:latin typeface="Verdana"/>
                <a:cs typeface="Verdana"/>
              </a:rPr>
              <a:t> </a:t>
            </a:r>
            <a:r>
              <a:rPr sz="2000" b="1" spc="-85" dirty="0">
                <a:solidFill>
                  <a:srgbClr val="09203A"/>
                </a:solidFill>
                <a:latin typeface="Verdana"/>
                <a:cs typeface="Verdana"/>
              </a:rPr>
              <a:t>ETHICAL</a:t>
            </a:r>
            <a:r>
              <a:rPr sz="2000" b="1" spc="-250" dirty="0">
                <a:solidFill>
                  <a:srgbClr val="09203A"/>
                </a:solidFill>
                <a:latin typeface="Verdana"/>
                <a:cs typeface="Verdana"/>
              </a:rPr>
              <a:t> </a:t>
            </a:r>
            <a:r>
              <a:rPr sz="2000" b="1" spc="-85" dirty="0">
                <a:solidFill>
                  <a:srgbClr val="09203A"/>
                </a:solidFill>
                <a:latin typeface="Verdana"/>
                <a:cs typeface="Verdana"/>
              </a:rPr>
              <a:t>CONDUCT</a:t>
            </a:r>
            <a:endParaRPr sz="2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74040" y="582021"/>
            <a:ext cx="7639684" cy="36131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 indent="-229235">
              <a:lnSpc>
                <a:spcPct val="100000"/>
              </a:lnSpc>
              <a:spcBef>
                <a:spcPts val="95"/>
              </a:spcBef>
            </a:pPr>
            <a:r>
              <a:rPr b="1" spc="-10" dirty="0">
                <a:solidFill>
                  <a:srgbClr val="2E96B5"/>
                </a:solidFill>
                <a:latin typeface="Verdana"/>
                <a:cs typeface="Verdana"/>
              </a:rPr>
              <a:t>Adults </a:t>
            </a:r>
            <a:r>
              <a:rPr spc="-10" dirty="0">
                <a:latin typeface="Verdana"/>
                <a:cs typeface="Verdana"/>
              </a:rPr>
              <a:t>will </a:t>
            </a:r>
            <a:r>
              <a:rPr spc="-5" dirty="0">
                <a:latin typeface="Verdana"/>
                <a:cs typeface="Verdana"/>
              </a:rPr>
              <a:t>not be alone </a:t>
            </a:r>
            <a:r>
              <a:rPr spc="-10" dirty="0">
                <a:latin typeface="Verdana"/>
                <a:cs typeface="Verdana"/>
              </a:rPr>
              <a:t>with </a:t>
            </a:r>
            <a:r>
              <a:rPr spc="-5" dirty="0">
                <a:latin typeface="Verdana"/>
                <a:cs typeface="Verdana"/>
              </a:rPr>
              <a:t>a young </a:t>
            </a:r>
            <a:r>
              <a:rPr spc="-10" dirty="0" smtClean="0">
                <a:latin typeface="Verdana"/>
                <a:cs typeface="Verdana"/>
              </a:rPr>
              <a:t>person</a:t>
            </a:r>
            <a:r>
              <a:rPr lang="en-US" spc="-10" dirty="0" smtClean="0">
                <a:latin typeface="Verdana"/>
                <a:cs typeface="Verdana"/>
              </a:rPr>
              <a:t> or a mentee</a:t>
            </a:r>
            <a:r>
              <a:rPr spc="-10" dirty="0" smtClean="0">
                <a:latin typeface="Verdana"/>
                <a:cs typeface="Verdana"/>
              </a:rPr>
              <a:t> </a:t>
            </a:r>
            <a:r>
              <a:rPr spc="-10" dirty="0">
                <a:latin typeface="Verdana"/>
                <a:cs typeface="Verdana"/>
              </a:rPr>
              <a:t>in </a:t>
            </a:r>
            <a:r>
              <a:rPr spc="-5" dirty="0">
                <a:latin typeface="Verdana"/>
                <a:cs typeface="Verdana"/>
              </a:rPr>
              <a:t>a </a:t>
            </a:r>
            <a:r>
              <a:rPr spc="-10" dirty="0">
                <a:latin typeface="Verdana"/>
                <a:cs typeface="Verdana"/>
              </a:rPr>
              <a:t>residence, sleeping  </a:t>
            </a:r>
            <a:r>
              <a:rPr spc="-25" dirty="0">
                <a:latin typeface="Verdana"/>
                <a:cs typeface="Verdana"/>
              </a:rPr>
              <a:t>facility, </a:t>
            </a:r>
            <a:r>
              <a:rPr spc="-10" dirty="0">
                <a:latin typeface="Verdana"/>
                <a:cs typeface="Verdana"/>
              </a:rPr>
              <a:t>locker </a:t>
            </a:r>
            <a:r>
              <a:rPr spc="-5" dirty="0">
                <a:latin typeface="Verdana"/>
                <a:cs typeface="Verdana"/>
              </a:rPr>
              <a:t>room, rest room, </a:t>
            </a:r>
            <a:r>
              <a:rPr spc="-10" dirty="0">
                <a:latin typeface="Verdana"/>
                <a:cs typeface="Verdana"/>
              </a:rPr>
              <a:t>dressing facility </a:t>
            </a:r>
            <a:r>
              <a:rPr spc="-5" dirty="0">
                <a:latin typeface="Verdana"/>
                <a:cs typeface="Verdana"/>
              </a:rPr>
              <a:t>or other closed room or  </a:t>
            </a:r>
            <a:r>
              <a:rPr spc="-10" dirty="0">
                <a:latin typeface="Verdana"/>
                <a:cs typeface="Verdana"/>
              </a:rPr>
              <a:t>isolated</a:t>
            </a:r>
            <a:r>
              <a:rPr spc="-20" dirty="0">
                <a:latin typeface="Verdana"/>
                <a:cs typeface="Verdana"/>
              </a:rPr>
              <a:t> </a:t>
            </a:r>
            <a:r>
              <a:rPr spc="-5" dirty="0">
                <a:latin typeface="Verdana"/>
                <a:cs typeface="Verdana"/>
              </a:rPr>
              <a:t>area.</a:t>
            </a:r>
            <a:endParaRPr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dirty="0">
              <a:latin typeface="Times New Roman"/>
              <a:cs typeface="Times New Roman"/>
            </a:endParaRPr>
          </a:p>
          <a:p>
            <a:pPr marL="241300" marR="415290" indent="-229235">
              <a:lnSpc>
                <a:spcPct val="100000"/>
              </a:lnSpc>
            </a:pPr>
            <a:r>
              <a:rPr b="1" spc="-10" dirty="0">
                <a:solidFill>
                  <a:srgbClr val="2E96B5"/>
                </a:solidFill>
                <a:latin typeface="Verdana"/>
                <a:cs typeface="Verdana"/>
              </a:rPr>
              <a:t>Adults </a:t>
            </a:r>
            <a:r>
              <a:rPr spc="-10" dirty="0">
                <a:latin typeface="Verdana"/>
                <a:cs typeface="Verdana"/>
              </a:rPr>
              <a:t>will </a:t>
            </a:r>
            <a:r>
              <a:rPr spc="-5" dirty="0">
                <a:latin typeface="Verdana"/>
                <a:cs typeface="Verdana"/>
              </a:rPr>
              <a:t>not provide alcohol, </a:t>
            </a:r>
            <a:r>
              <a:rPr spc="-10" dirty="0">
                <a:latin typeface="Verdana"/>
                <a:cs typeface="Verdana"/>
              </a:rPr>
              <a:t>controlled substances </a:t>
            </a:r>
            <a:r>
              <a:rPr spc="-5" dirty="0">
                <a:latin typeface="Verdana"/>
                <a:cs typeface="Verdana"/>
              </a:rPr>
              <a:t>or pornographic  materials to young </a:t>
            </a:r>
            <a:r>
              <a:rPr spc="-10" dirty="0" smtClean="0">
                <a:latin typeface="Verdana"/>
                <a:cs typeface="Verdana"/>
              </a:rPr>
              <a:t>people</a:t>
            </a:r>
            <a:r>
              <a:rPr lang="en-US" spc="-10" dirty="0" smtClean="0">
                <a:latin typeface="Verdana"/>
                <a:cs typeface="Verdana"/>
              </a:rPr>
              <a:t> or mentees</a:t>
            </a:r>
            <a:r>
              <a:rPr spc="-10" dirty="0" smtClean="0">
                <a:latin typeface="Verdana"/>
                <a:cs typeface="Verdana"/>
              </a:rPr>
              <a:t> </a:t>
            </a:r>
            <a:r>
              <a:rPr spc="-5" dirty="0">
                <a:latin typeface="Verdana"/>
                <a:cs typeface="Verdana"/>
              </a:rPr>
              <a:t>at </a:t>
            </a:r>
            <a:r>
              <a:rPr spc="-10" dirty="0">
                <a:latin typeface="Verdana"/>
                <a:cs typeface="Verdana"/>
              </a:rPr>
              <a:t>any</a:t>
            </a:r>
            <a:r>
              <a:rPr spc="55" dirty="0">
                <a:latin typeface="Verdana"/>
                <a:cs typeface="Verdana"/>
              </a:rPr>
              <a:t> </a:t>
            </a:r>
            <a:r>
              <a:rPr spc="-10" dirty="0">
                <a:latin typeface="Verdana"/>
                <a:cs typeface="Verdana"/>
              </a:rPr>
              <a:t>time.</a:t>
            </a:r>
            <a:endParaRPr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dirty="0">
              <a:latin typeface="Times New Roman"/>
              <a:cs typeface="Times New Roman"/>
            </a:endParaRPr>
          </a:p>
          <a:p>
            <a:pPr marL="241300" marR="101600" indent="-229235">
              <a:lnSpc>
                <a:spcPct val="100000"/>
              </a:lnSpc>
            </a:pPr>
            <a:r>
              <a:rPr b="1" spc="-10" dirty="0">
                <a:solidFill>
                  <a:srgbClr val="2E96B5"/>
                </a:solidFill>
                <a:latin typeface="Verdana"/>
                <a:cs typeface="Verdana"/>
              </a:rPr>
              <a:t>Adults </a:t>
            </a:r>
            <a:r>
              <a:rPr spc="-10" dirty="0">
                <a:latin typeface="Verdana"/>
                <a:cs typeface="Verdana"/>
              </a:rPr>
              <a:t>will </a:t>
            </a:r>
            <a:r>
              <a:rPr spc="-5" dirty="0">
                <a:latin typeface="Verdana"/>
                <a:cs typeface="Verdana"/>
              </a:rPr>
              <a:t>not </a:t>
            </a:r>
            <a:r>
              <a:rPr spc="-10" dirty="0">
                <a:latin typeface="Verdana"/>
                <a:cs typeface="Verdana"/>
              </a:rPr>
              <a:t>use </a:t>
            </a:r>
            <a:r>
              <a:rPr spc="-5" dirty="0">
                <a:latin typeface="Verdana"/>
                <a:cs typeface="Verdana"/>
              </a:rPr>
              <a:t>or be under the </a:t>
            </a:r>
            <a:r>
              <a:rPr spc="-10" dirty="0">
                <a:latin typeface="Verdana"/>
                <a:cs typeface="Verdana"/>
              </a:rPr>
              <a:t>influence </a:t>
            </a:r>
            <a:r>
              <a:rPr spc="-5" dirty="0">
                <a:latin typeface="Verdana"/>
                <a:cs typeface="Verdana"/>
              </a:rPr>
              <a:t>of alcohol or controlled  substances </a:t>
            </a:r>
            <a:r>
              <a:rPr spc="-10" dirty="0">
                <a:latin typeface="Verdana"/>
                <a:cs typeface="Verdana"/>
              </a:rPr>
              <a:t>while participating </a:t>
            </a:r>
            <a:r>
              <a:rPr spc="-5" dirty="0">
                <a:latin typeface="Verdana"/>
                <a:cs typeface="Verdana"/>
              </a:rPr>
              <a:t>in a </a:t>
            </a:r>
            <a:r>
              <a:rPr spc="-5" dirty="0" smtClean="0">
                <a:latin typeface="Verdana"/>
                <a:cs typeface="Verdana"/>
              </a:rPr>
              <a:t>youth</a:t>
            </a:r>
            <a:r>
              <a:rPr lang="en-US" spc="-5" dirty="0" smtClean="0">
                <a:latin typeface="Verdana"/>
                <a:cs typeface="Verdana"/>
              </a:rPr>
              <a:t> or mentee</a:t>
            </a:r>
            <a:r>
              <a:rPr spc="-5" dirty="0" smtClean="0">
                <a:latin typeface="Verdana"/>
                <a:cs typeface="Verdana"/>
              </a:rPr>
              <a:t> </a:t>
            </a:r>
            <a:r>
              <a:rPr spc="-25" dirty="0">
                <a:latin typeface="Verdana"/>
                <a:cs typeface="Verdana"/>
              </a:rPr>
              <a:t>activity. </a:t>
            </a:r>
            <a:r>
              <a:rPr spc="-5" dirty="0">
                <a:latin typeface="Verdana"/>
                <a:cs typeface="Verdana"/>
              </a:rPr>
              <a:t>Adults or </a:t>
            </a:r>
            <a:r>
              <a:rPr spc="-10" dirty="0">
                <a:latin typeface="Verdana"/>
                <a:cs typeface="Verdana"/>
              </a:rPr>
              <a:t>minors who </a:t>
            </a:r>
            <a:r>
              <a:rPr spc="-5" dirty="0" smtClean="0">
                <a:latin typeface="Verdana"/>
                <a:cs typeface="Verdana"/>
              </a:rPr>
              <a:t>are </a:t>
            </a:r>
            <a:r>
              <a:rPr spc="-5" dirty="0">
                <a:latin typeface="Verdana"/>
                <a:cs typeface="Verdana"/>
              </a:rPr>
              <a:t>under the </a:t>
            </a:r>
            <a:r>
              <a:rPr spc="-10" dirty="0">
                <a:latin typeface="Verdana"/>
                <a:cs typeface="Verdana"/>
              </a:rPr>
              <a:t>influence </a:t>
            </a:r>
            <a:r>
              <a:rPr spc="-5" dirty="0">
                <a:latin typeface="Verdana"/>
                <a:cs typeface="Verdana"/>
              </a:rPr>
              <a:t>of alcohol or controlled </a:t>
            </a:r>
            <a:r>
              <a:rPr spc="-10" dirty="0">
                <a:latin typeface="Verdana"/>
                <a:cs typeface="Verdana"/>
              </a:rPr>
              <a:t>substances </a:t>
            </a:r>
            <a:r>
              <a:rPr spc="-5" dirty="0">
                <a:latin typeface="Verdana"/>
                <a:cs typeface="Verdana"/>
              </a:rPr>
              <a:t>are not </a:t>
            </a:r>
            <a:r>
              <a:rPr spc="-10" dirty="0" smtClean="0">
                <a:latin typeface="Verdana"/>
                <a:cs typeface="Verdana"/>
              </a:rPr>
              <a:t>permitted </a:t>
            </a:r>
            <a:r>
              <a:rPr spc="-5" dirty="0">
                <a:latin typeface="Verdana"/>
                <a:cs typeface="Verdana"/>
              </a:rPr>
              <a:t>to </a:t>
            </a:r>
            <a:r>
              <a:rPr spc="-10" dirty="0">
                <a:latin typeface="Verdana"/>
                <a:cs typeface="Verdana"/>
              </a:rPr>
              <a:t>participate in </a:t>
            </a:r>
            <a:r>
              <a:rPr spc="-10" dirty="0" smtClean="0">
                <a:latin typeface="Verdana"/>
                <a:cs typeface="Verdana"/>
              </a:rPr>
              <a:t>youth</a:t>
            </a:r>
            <a:r>
              <a:rPr lang="en-US" spc="-10" dirty="0" smtClean="0">
                <a:latin typeface="Verdana"/>
                <a:cs typeface="Verdana"/>
              </a:rPr>
              <a:t> or mentee</a:t>
            </a:r>
            <a:r>
              <a:rPr spc="125" dirty="0" smtClean="0">
                <a:latin typeface="Verdana"/>
                <a:cs typeface="Verdana"/>
              </a:rPr>
              <a:t> </a:t>
            </a:r>
            <a:r>
              <a:rPr spc="-10" dirty="0">
                <a:latin typeface="Verdana"/>
                <a:cs typeface="Verdana"/>
              </a:rPr>
              <a:t>events.</a:t>
            </a:r>
            <a:endParaRPr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2140" y="4696205"/>
            <a:ext cx="7601584" cy="843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5120" marR="5080" indent="-229235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solidFill>
                  <a:srgbClr val="2E96B5"/>
                </a:solidFill>
                <a:latin typeface="Verdana"/>
                <a:cs typeface="Verdana"/>
              </a:rPr>
              <a:t>No </a:t>
            </a:r>
            <a:r>
              <a:rPr b="1" spc="-10" dirty="0">
                <a:solidFill>
                  <a:srgbClr val="2E96B5"/>
                </a:solidFill>
                <a:latin typeface="Verdana"/>
                <a:cs typeface="Verdana"/>
              </a:rPr>
              <a:t>alcoholic beverages will be accessible </a:t>
            </a:r>
            <a:r>
              <a:rPr b="1" spc="-5" dirty="0">
                <a:solidFill>
                  <a:srgbClr val="2E96B5"/>
                </a:solidFill>
                <a:latin typeface="Verdana"/>
                <a:cs typeface="Verdana"/>
              </a:rPr>
              <a:t>or </a:t>
            </a:r>
            <a:r>
              <a:rPr b="1" spc="-10" dirty="0">
                <a:solidFill>
                  <a:srgbClr val="2E96B5"/>
                </a:solidFill>
                <a:latin typeface="Verdana"/>
                <a:cs typeface="Verdana"/>
              </a:rPr>
              <a:t>served during events  which </a:t>
            </a:r>
            <a:r>
              <a:rPr b="1" spc="-5" dirty="0">
                <a:solidFill>
                  <a:srgbClr val="2E96B5"/>
                </a:solidFill>
                <a:latin typeface="Verdana"/>
                <a:cs typeface="Verdana"/>
              </a:rPr>
              <a:t>are </a:t>
            </a:r>
            <a:r>
              <a:rPr b="1" spc="-10" dirty="0">
                <a:solidFill>
                  <a:srgbClr val="2E96B5"/>
                </a:solidFill>
                <a:latin typeface="Verdana"/>
                <a:cs typeface="Verdana"/>
              </a:rPr>
              <a:t>designed specifically for children and/or</a:t>
            </a:r>
            <a:r>
              <a:rPr b="1" spc="315" dirty="0">
                <a:solidFill>
                  <a:srgbClr val="2E96B5"/>
                </a:solidFill>
                <a:latin typeface="Verdana"/>
                <a:cs typeface="Verdana"/>
              </a:rPr>
              <a:t> </a:t>
            </a:r>
            <a:r>
              <a:rPr b="1" spc="-5" dirty="0">
                <a:solidFill>
                  <a:srgbClr val="2E96B5"/>
                </a:solidFill>
                <a:latin typeface="Verdana"/>
                <a:cs typeface="Verdana"/>
              </a:rPr>
              <a:t>youth</a:t>
            </a:r>
            <a:r>
              <a:rPr b="1" spc="-5" dirty="0" smtClean="0">
                <a:solidFill>
                  <a:srgbClr val="2E96B5"/>
                </a:solidFill>
                <a:latin typeface="Verdana"/>
                <a:cs typeface="Verdana"/>
              </a:rPr>
              <a:t>.</a:t>
            </a:r>
            <a:endParaRPr sz="2100" dirty="0">
              <a:latin typeface="Times New Roman"/>
              <a:cs typeface="Times New Rom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85620"/>
          <a:stretch/>
        </p:blipFill>
        <p:spPr>
          <a:xfrm>
            <a:off x="7731110" y="6100190"/>
            <a:ext cx="604838" cy="582061"/>
          </a:xfrm>
          <a:prstGeom prst="rect">
            <a:avLst/>
          </a:prstGeom>
        </p:spPr>
      </p:pic>
      <p:sp>
        <p:nvSpPr>
          <p:cNvPr id="6" name="object 3"/>
          <p:cNvSpPr txBox="1"/>
          <p:nvPr/>
        </p:nvSpPr>
        <p:spPr>
          <a:xfrm>
            <a:off x="684541" y="6088772"/>
            <a:ext cx="380746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70" dirty="0">
                <a:solidFill>
                  <a:srgbClr val="09203A"/>
                </a:solidFill>
                <a:latin typeface="Verdana"/>
                <a:cs typeface="Verdana"/>
              </a:rPr>
              <a:t>CODE</a:t>
            </a:r>
            <a:r>
              <a:rPr sz="2000" b="1" spc="-245" dirty="0">
                <a:solidFill>
                  <a:srgbClr val="09203A"/>
                </a:solidFill>
                <a:latin typeface="Verdana"/>
                <a:cs typeface="Verdana"/>
              </a:rPr>
              <a:t> </a:t>
            </a:r>
            <a:r>
              <a:rPr sz="2000" b="1" spc="-50" dirty="0">
                <a:solidFill>
                  <a:srgbClr val="09203A"/>
                </a:solidFill>
                <a:latin typeface="Verdana"/>
                <a:cs typeface="Verdana"/>
              </a:rPr>
              <a:t>OF</a:t>
            </a:r>
            <a:r>
              <a:rPr sz="2000" b="1" spc="-235" dirty="0">
                <a:solidFill>
                  <a:srgbClr val="09203A"/>
                </a:solidFill>
                <a:latin typeface="Verdana"/>
                <a:cs typeface="Verdana"/>
              </a:rPr>
              <a:t> </a:t>
            </a:r>
            <a:r>
              <a:rPr sz="2000" b="1" spc="-85" dirty="0">
                <a:solidFill>
                  <a:srgbClr val="09203A"/>
                </a:solidFill>
                <a:latin typeface="Verdana"/>
                <a:cs typeface="Verdana"/>
              </a:rPr>
              <a:t>ETHICAL</a:t>
            </a:r>
            <a:r>
              <a:rPr sz="2000" b="1" spc="-250" dirty="0">
                <a:solidFill>
                  <a:srgbClr val="09203A"/>
                </a:solidFill>
                <a:latin typeface="Verdana"/>
                <a:cs typeface="Verdana"/>
              </a:rPr>
              <a:t> </a:t>
            </a:r>
            <a:r>
              <a:rPr sz="2000" b="1" spc="-85" dirty="0">
                <a:solidFill>
                  <a:srgbClr val="09203A"/>
                </a:solidFill>
                <a:latin typeface="Verdana"/>
                <a:cs typeface="Verdana"/>
              </a:rPr>
              <a:t>CONDUCT</a:t>
            </a:r>
            <a:endParaRPr sz="2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09600" y="5715000"/>
            <a:ext cx="380746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70" dirty="0">
                <a:solidFill>
                  <a:srgbClr val="09203A"/>
                </a:solidFill>
                <a:latin typeface="Verdana"/>
                <a:cs typeface="Verdana"/>
              </a:rPr>
              <a:t>CODE</a:t>
            </a:r>
            <a:r>
              <a:rPr sz="2000" b="1" spc="-245" dirty="0">
                <a:solidFill>
                  <a:srgbClr val="09203A"/>
                </a:solidFill>
                <a:latin typeface="Verdana"/>
                <a:cs typeface="Verdana"/>
              </a:rPr>
              <a:t> </a:t>
            </a:r>
            <a:r>
              <a:rPr sz="2000" b="1" spc="-50" dirty="0">
                <a:solidFill>
                  <a:srgbClr val="09203A"/>
                </a:solidFill>
                <a:latin typeface="Verdana"/>
                <a:cs typeface="Verdana"/>
              </a:rPr>
              <a:t>OF</a:t>
            </a:r>
            <a:r>
              <a:rPr sz="2000" b="1" spc="-235" dirty="0">
                <a:solidFill>
                  <a:srgbClr val="09203A"/>
                </a:solidFill>
                <a:latin typeface="Verdana"/>
                <a:cs typeface="Verdana"/>
              </a:rPr>
              <a:t> </a:t>
            </a:r>
            <a:r>
              <a:rPr sz="2000" b="1" spc="-85" dirty="0">
                <a:solidFill>
                  <a:srgbClr val="09203A"/>
                </a:solidFill>
                <a:latin typeface="Verdana"/>
                <a:cs typeface="Verdana"/>
              </a:rPr>
              <a:t>ETHICAL</a:t>
            </a:r>
            <a:r>
              <a:rPr sz="2000" b="1" spc="-250" dirty="0">
                <a:solidFill>
                  <a:srgbClr val="09203A"/>
                </a:solidFill>
                <a:latin typeface="Verdana"/>
                <a:cs typeface="Verdana"/>
              </a:rPr>
              <a:t> </a:t>
            </a:r>
            <a:r>
              <a:rPr sz="2000" b="1" spc="-85" dirty="0">
                <a:solidFill>
                  <a:srgbClr val="09203A"/>
                </a:solidFill>
                <a:latin typeface="Verdana"/>
                <a:cs typeface="Verdana"/>
              </a:rPr>
              <a:t>CONDUCT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50240" y="892810"/>
            <a:ext cx="442849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2E96B5"/>
                </a:solidFill>
              </a:rPr>
              <a:t>… and </a:t>
            </a:r>
            <a:r>
              <a:rPr sz="2000" spc="-5" dirty="0">
                <a:solidFill>
                  <a:srgbClr val="2E96B5"/>
                </a:solidFill>
              </a:rPr>
              <a:t>remember </a:t>
            </a:r>
            <a:r>
              <a:rPr sz="2000" dirty="0">
                <a:solidFill>
                  <a:srgbClr val="2E96B5"/>
                </a:solidFill>
              </a:rPr>
              <a:t>these as</a:t>
            </a:r>
            <a:r>
              <a:rPr sz="2000" spc="-65" dirty="0">
                <a:solidFill>
                  <a:srgbClr val="2E96B5"/>
                </a:solidFill>
              </a:rPr>
              <a:t> </a:t>
            </a:r>
            <a:r>
              <a:rPr sz="2000" spc="-5" dirty="0">
                <a:solidFill>
                  <a:srgbClr val="2E96B5"/>
                </a:solidFill>
              </a:rPr>
              <a:t>well</a:t>
            </a:r>
            <a:endParaRPr sz="2000"/>
          </a:p>
        </p:txBody>
      </p:sp>
      <p:sp>
        <p:nvSpPr>
          <p:cNvPr id="5" name="object 5"/>
          <p:cNvSpPr txBox="1"/>
          <p:nvPr/>
        </p:nvSpPr>
        <p:spPr>
          <a:xfrm>
            <a:off x="650240" y="1857882"/>
            <a:ext cx="7822565" cy="250517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80645" indent="-228600">
              <a:lnSpc>
                <a:spcPct val="100000"/>
              </a:lnSpc>
              <a:spcBef>
                <a:spcPts val="95"/>
              </a:spcBef>
            </a:pPr>
            <a:r>
              <a:rPr b="1" spc="-10" dirty="0">
                <a:solidFill>
                  <a:srgbClr val="2E96B5"/>
                </a:solidFill>
                <a:latin typeface="Verdana"/>
                <a:cs typeface="Verdana"/>
              </a:rPr>
              <a:t>Adults </a:t>
            </a:r>
            <a:r>
              <a:rPr spc="-10" dirty="0">
                <a:latin typeface="Verdana"/>
                <a:cs typeface="Verdana"/>
              </a:rPr>
              <a:t>will </a:t>
            </a:r>
            <a:r>
              <a:rPr spc="-5" dirty="0">
                <a:latin typeface="Verdana"/>
                <a:cs typeface="Verdana"/>
              </a:rPr>
              <a:t>not </a:t>
            </a:r>
            <a:r>
              <a:rPr spc="-10" dirty="0">
                <a:latin typeface="Verdana"/>
                <a:cs typeface="Verdana"/>
              </a:rPr>
              <a:t>drive </a:t>
            </a:r>
            <a:r>
              <a:rPr spc="-5" dirty="0">
                <a:latin typeface="Verdana"/>
                <a:cs typeface="Verdana"/>
              </a:rPr>
              <a:t>alone </a:t>
            </a:r>
            <a:r>
              <a:rPr spc="-10" dirty="0">
                <a:latin typeface="Verdana"/>
                <a:cs typeface="Verdana"/>
              </a:rPr>
              <a:t>with </a:t>
            </a:r>
            <a:r>
              <a:rPr spc="-5" dirty="0">
                <a:latin typeface="Verdana"/>
                <a:cs typeface="Verdana"/>
              </a:rPr>
              <a:t>a young </a:t>
            </a:r>
            <a:r>
              <a:rPr spc="-10" dirty="0">
                <a:latin typeface="Verdana"/>
                <a:cs typeface="Verdana"/>
              </a:rPr>
              <a:t>person without </a:t>
            </a:r>
            <a:r>
              <a:rPr spc="-5" dirty="0">
                <a:latin typeface="Verdana"/>
                <a:cs typeface="Verdana"/>
              </a:rPr>
              <a:t>explicit parental or </a:t>
            </a:r>
            <a:r>
              <a:rPr spc="-10" dirty="0" smtClean="0">
                <a:latin typeface="Verdana"/>
                <a:cs typeface="Verdana"/>
              </a:rPr>
              <a:t>guardian</a:t>
            </a:r>
            <a:r>
              <a:rPr spc="-35" dirty="0" smtClean="0">
                <a:latin typeface="Verdana"/>
                <a:cs typeface="Verdana"/>
              </a:rPr>
              <a:t> </a:t>
            </a:r>
            <a:r>
              <a:rPr spc="-5" dirty="0">
                <a:latin typeface="Verdana"/>
                <a:cs typeface="Verdana"/>
              </a:rPr>
              <a:t>consent.</a:t>
            </a:r>
            <a:endParaRPr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dirty="0">
              <a:latin typeface="Times New Roman"/>
              <a:cs typeface="Times New Roman"/>
            </a:endParaRPr>
          </a:p>
          <a:p>
            <a:pPr marL="241300" marR="493395" indent="-228600">
              <a:lnSpc>
                <a:spcPct val="100000"/>
              </a:lnSpc>
            </a:pPr>
            <a:r>
              <a:rPr b="1" spc="-10" dirty="0">
                <a:solidFill>
                  <a:srgbClr val="2E96B5"/>
                </a:solidFill>
                <a:latin typeface="Verdana"/>
                <a:cs typeface="Verdana"/>
              </a:rPr>
              <a:t>Adults </a:t>
            </a:r>
            <a:r>
              <a:rPr spc="-10" dirty="0">
                <a:latin typeface="Verdana"/>
                <a:cs typeface="Verdana"/>
              </a:rPr>
              <a:t>will </a:t>
            </a:r>
            <a:r>
              <a:rPr spc="-5" dirty="0">
                <a:latin typeface="Verdana"/>
                <a:cs typeface="Verdana"/>
              </a:rPr>
              <a:t>report abuse or </a:t>
            </a:r>
            <a:r>
              <a:rPr spc="-10" dirty="0">
                <a:latin typeface="Verdana"/>
                <a:cs typeface="Verdana"/>
              </a:rPr>
              <a:t>inappropriate activities involving </a:t>
            </a:r>
            <a:r>
              <a:rPr spc="-5" dirty="0">
                <a:latin typeface="Verdana"/>
                <a:cs typeface="Verdana"/>
              </a:rPr>
              <a:t>a minor to </a:t>
            </a:r>
            <a:r>
              <a:rPr spc="-10" dirty="0" smtClean="0">
                <a:latin typeface="Verdana"/>
                <a:cs typeface="Verdana"/>
              </a:rPr>
              <a:t>appropriate </a:t>
            </a:r>
            <a:r>
              <a:rPr spc="-5" dirty="0">
                <a:latin typeface="Verdana"/>
                <a:cs typeface="Verdana"/>
              </a:rPr>
              <a:t>personnel</a:t>
            </a:r>
            <a:r>
              <a:rPr spc="55" dirty="0">
                <a:latin typeface="Verdana"/>
                <a:cs typeface="Verdana"/>
              </a:rPr>
              <a:t> </a:t>
            </a:r>
            <a:r>
              <a:rPr spc="-20" dirty="0">
                <a:latin typeface="Verdana"/>
                <a:cs typeface="Verdana"/>
              </a:rPr>
              <a:t>immediately.</a:t>
            </a:r>
            <a:endParaRPr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dirty="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100000"/>
              </a:lnSpc>
            </a:pPr>
            <a:r>
              <a:rPr b="1" spc="-10" dirty="0">
                <a:solidFill>
                  <a:srgbClr val="2E96B5"/>
                </a:solidFill>
                <a:latin typeface="Verdana"/>
                <a:cs typeface="Verdana"/>
              </a:rPr>
              <a:t>Adults </a:t>
            </a:r>
            <a:r>
              <a:rPr spc="-10" dirty="0">
                <a:latin typeface="Verdana"/>
                <a:cs typeface="Verdana"/>
              </a:rPr>
              <a:t>will </a:t>
            </a:r>
            <a:r>
              <a:rPr spc="-5" dirty="0">
                <a:latin typeface="Verdana"/>
                <a:cs typeface="Verdana"/>
              </a:rPr>
              <a:t>cooperate fully </a:t>
            </a:r>
            <a:r>
              <a:rPr spc="-10" dirty="0">
                <a:latin typeface="Verdana"/>
                <a:cs typeface="Verdana"/>
              </a:rPr>
              <a:t>with </a:t>
            </a:r>
            <a:r>
              <a:rPr lang="en-US" spc="-10" dirty="0" smtClean="0">
                <a:latin typeface="Verdana"/>
                <a:cs typeface="Verdana"/>
              </a:rPr>
              <a:t>SVDP </a:t>
            </a:r>
            <a:r>
              <a:rPr spc="-10" dirty="0" smtClean="0">
                <a:latin typeface="Verdana"/>
                <a:cs typeface="Verdana"/>
              </a:rPr>
              <a:t>Diocesan </a:t>
            </a:r>
            <a:r>
              <a:rPr lang="en-US" spc="-10" dirty="0" smtClean="0">
                <a:latin typeface="Verdana"/>
                <a:cs typeface="Verdana"/>
              </a:rPr>
              <a:t>Council </a:t>
            </a:r>
            <a:r>
              <a:rPr spc="-5" dirty="0" smtClean="0">
                <a:latin typeface="Verdana"/>
                <a:cs typeface="Verdana"/>
              </a:rPr>
              <a:t>and/or </a:t>
            </a:r>
            <a:r>
              <a:rPr spc="-15" dirty="0">
                <a:latin typeface="Verdana"/>
                <a:cs typeface="Verdana"/>
              </a:rPr>
              <a:t>law </a:t>
            </a:r>
            <a:r>
              <a:rPr spc="-5" dirty="0">
                <a:latin typeface="Verdana"/>
                <a:cs typeface="Verdana"/>
              </a:rPr>
              <a:t>enforcement </a:t>
            </a:r>
            <a:r>
              <a:rPr spc="-10" dirty="0">
                <a:latin typeface="Verdana"/>
                <a:cs typeface="Verdana"/>
              </a:rPr>
              <a:t>personnel </a:t>
            </a:r>
            <a:r>
              <a:rPr spc="-10" dirty="0" smtClean="0">
                <a:latin typeface="Verdana"/>
                <a:cs typeface="Verdana"/>
              </a:rPr>
              <a:t>in </a:t>
            </a:r>
            <a:r>
              <a:rPr spc="-10" dirty="0">
                <a:latin typeface="Verdana"/>
                <a:cs typeface="Verdana"/>
              </a:rPr>
              <a:t>any </a:t>
            </a:r>
            <a:r>
              <a:rPr spc="-15" dirty="0">
                <a:latin typeface="Verdana"/>
                <a:cs typeface="Verdana"/>
              </a:rPr>
              <a:t>investigation </a:t>
            </a:r>
            <a:r>
              <a:rPr spc="-5" dirty="0">
                <a:latin typeface="Verdana"/>
                <a:cs typeface="Verdana"/>
              </a:rPr>
              <a:t>of </a:t>
            </a:r>
            <a:r>
              <a:rPr spc="-10" dirty="0">
                <a:latin typeface="Verdana"/>
                <a:cs typeface="Verdana"/>
              </a:rPr>
              <a:t>abuse </a:t>
            </a:r>
            <a:r>
              <a:rPr spc="-5" dirty="0">
                <a:latin typeface="Verdana"/>
                <a:cs typeface="Verdana"/>
              </a:rPr>
              <a:t>of children and/or</a:t>
            </a:r>
            <a:r>
              <a:rPr spc="200" dirty="0">
                <a:latin typeface="Verdana"/>
                <a:cs typeface="Verdana"/>
              </a:rPr>
              <a:t> </a:t>
            </a:r>
            <a:r>
              <a:rPr spc="-5" dirty="0">
                <a:latin typeface="Verdana"/>
                <a:cs typeface="Verdana"/>
              </a:rPr>
              <a:t>youth.</a:t>
            </a:r>
            <a:endParaRPr dirty="0">
              <a:latin typeface="Verdana"/>
              <a:cs typeface="Verdana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r="85620"/>
          <a:stretch/>
        </p:blipFill>
        <p:spPr>
          <a:xfrm>
            <a:off x="7731110" y="6100190"/>
            <a:ext cx="604838" cy="58206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48125" y="546608"/>
            <a:ext cx="941069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i="0" spc="-45" dirty="0">
                <a:solidFill>
                  <a:srgbClr val="2E96B5"/>
                </a:solidFill>
                <a:latin typeface="Calibri"/>
                <a:cs typeface="Calibri"/>
              </a:rPr>
              <a:t>R</a:t>
            </a:r>
            <a:r>
              <a:rPr sz="2200" i="0" spc="-20" dirty="0">
                <a:solidFill>
                  <a:srgbClr val="2E96B5"/>
                </a:solidFill>
                <a:latin typeface="Calibri"/>
                <a:cs typeface="Calibri"/>
              </a:rPr>
              <a:t>e</a:t>
            </a:r>
            <a:r>
              <a:rPr sz="2200" i="0" spc="-10" dirty="0">
                <a:solidFill>
                  <a:srgbClr val="2E96B5"/>
                </a:solidFill>
                <a:latin typeface="Calibri"/>
                <a:cs typeface="Calibri"/>
              </a:rPr>
              <a:t>vi</a:t>
            </a:r>
            <a:r>
              <a:rPr sz="2200" i="0" spc="-15" dirty="0">
                <a:solidFill>
                  <a:srgbClr val="2E96B5"/>
                </a:solidFill>
                <a:latin typeface="Calibri"/>
                <a:cs typeface="Calibri"/>
              </a:rPr>
              <a:t>e</a:t>
            </a:r>
            <a:r>
              <a:rPr sz="2200" i="0" spc="-10" dirty="0">
                <a:solidFill>
                  <a:srgbClr val="2E96B5"/>
                </a:solidFill>
                <a:latin typeface="Calibri"/>
                <a:cs typeface="Calibri"/>
              </a:rPr>
              <a:t>w: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1964" y="1354582"/>
            <a:ext cx="721614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335" dirty="0">
                <a:latin typeface="Arial-BoldItalicMT"/>
                <a:cs typeface="Arial-BoldItalicMT"/>
              </a:rPr>
              <a:t>As  </a:t>
            </a:r>
            <a:r>
              <a:rPr sz="2400" b="1" i="1" spc="-70" dirty="0">
                <a:latin typeface="Arial-BoldItalicMT"/>
                <a:cs typeface="Arial-BoldItalicMT"/>
              </a:rPr>
              <a:t>a </a:t>
            </a:r>
            <a:r>
              <a:rPr lang="en-US" sz="2400" b="1" i="1" spc="-215" dirty="0" smtClean="0">
                <a:latin typeface="Arial-BoldItalicMT"/>
                <a:cs typeface="Arial-BoldItalicMT"/>
              </a:rPr>
              <a:t>SVDP Rhode Island</a:t>
            </a:r>
            <a:r>
              <a:rPr sz="2400" b="1" i="1" spc="-215" dirty="0" smtClean="0">
                <a:latin typeface="Arial-BoldItalicMT"/>
                <a:cs typeface="Arial-BoldItalicMT"/>
              </a:rPr>
              <a:t> </a:t>
            </a:r>
            <a:r>
              <a:rPr sz="2400" b="1" i="1" spc="-180" dirty="0">
                <a:latin typeface="Arial-BoldItalicMT"/>
                <a:cs typeface="Arial-BoldItalicMT"/>
              </a:rPr>
              <a:t>employee </a:t>
            </a:r>
            <a:r>
              <a:rPr sz="2400" b="1" i="1" spc="-150" dirty="0">
                <a:latin typeface="Arial-BoldItalicMT"/>
                <a:cs typeface="Arial-BoldItalicMT"/>
              </a:rPr>
              <a:t>or </a:t>
            </a:r>
            <a:r>
              <a:rPr sz="2400" b="1" i="1" spc="-155" dirty="0">
                <a:latin typeface="Arial-BoldItalicMT"/>
                <a:cs typeface="Arial-BoldItalicMT"/>
              </a:rPr>
              <a:t>volunteer </a:t>
            </a:r>
            <a:r>
              <a:rPr sz="2400" b="1" i="1" spc="-210" dirty="0">
                <a:latin typeface="Arial-BoldItalicMT"/>
                <a:cs typeface="Arial-BoldItalicMT"/>
              </a:rPr>
              <a:t>you </a:t>
            </a:r>
            <a:r>
              <a:rPr sz="2400" b="1" i="1" spc="-185" dirty="0">
                <a:latin typeface="Arial-BoldItalicMT"/>
                <a:cs typeface="Arial-BoldItalicMT"/>
              </a:rPr>
              <a:t>need </a:t>
            </a:r>
            <a:r>
              <a:rPr sz="2400" b="1" i="1" spc="-100" dirty="0">
                <a:latin typeface="Arial-BoldItalicMT"/>
                <a:cs typeface="Arial-BoldItalicMT"/>
              </a:rPr>
              <a:t>to </a:t>
            </a:r>
            <a:r>
              <a:rPr sz="2400" b="1" i="1" spc="-165" dirty="0">
                <a:latin typeface="Arial-BoldItalicMT"/>
                <a:cs typeface="Arial-BoldItalicMT"/>
              </a:rPr>
              <a:t>have</a:t>
            </a:r>
            <a:r>
              <a:rPr sz="2400" b="1" i="1" spc="-60" dirty="0">
                <a:latin typeface="Arial-BoldItalicMT"/>
                <a:cs typeface="Arial-BoldItalicMT"/>
              </a:rPr>
              <a:t> </a:t>
            </a:r>
            <a:r>
              <a:rPr sz="2400" b="1" i="1" spc="-105" dirty="0">
                <a:latin typeface="Arial-BoldItalicMT"/>
                <a:cs typeface="Arial-BoldItalicMT"/>
              </a:rPr>
              <a:t>a:</a:t>
            </a:r>
            <a:endParaRPr sz="2400" dirty="0">
              <a:latin typeface="Arial-BoldItalicMT"/>
              <a:cs typeface="Arial-BoldItalic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1964" y="2475102"/>
            <a:ext cx="7669530" cy="222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spcBef>
                <a:spcPts val="100"/>
              </a:spcBef>
              <a:buClr>
                <a:srgbClr val="2C7B9F"/>
              </a:buClr>
              <a:buAutoNum type="arabicPeriod"/>
              <a:tabLst>
                <a:tab pos="355600" algn="l"/>
                <a:tab pos="356235" algn="l"/>
              </a:tabLst>
            </a:pPr>
            <a:r>
              <a:rPr spc="-10" dirty="0">
                <a:latin typeface="Verdana"/>
                <a:cs typeface="Verdana"/>
              </a:rPr>
              <a:t>A current Background Criminal Investigation Check and renewal once </a:t>
            </a:r>
            <a:r>
              <a:rPr spc="-10" dirty="0" smtClean="0">
                <a:latin typeface="Verdana"/>
                <a:cs typeface="Verdana"/>
              </a:rPr>
              <a:t>every</a:t>
            </a:r>
            <a:r>
              <a:rPr lang="en-US" spc="-10" dirty="0" smtClean="0">
                <a:latin typeface="Verdana"/>
                <a:cs typeface="Verdana"/>
              </a:rPr>
              <a:t> </a:t>
            </a:r>
            <a:r>
              <a:rPr spc="-10" dirty="0" smtClean="0">
                <a:latin typeface="Verdana"/>
                <a:cs typeface="Verdana"/>
              </a:rPr>
              <a:t>three </a:t>
            </a:r>
            <a:r>
              <a:rPr spc="-10" dirty="0">
                <a:latin typeface="Verdana"/>
                <a:cs typeface="Verdana"/>
              </a:rPr>
              <a:t>years.</a:t>
            </a:r>
          </a:p>
          <a:p>
            <a:pPr>
              <a:spcBef>
                <a:spcPts val="35"/>
              </a:spcBef>
            </a:pPr>
            <a:endParaRPr spc="-10" dirty="0">
              <a:latin typeface="Verdana"/>
              <a:cs typeface="Verdana"/>
            </a:endParaRPr>
          </a:p>
          <a:p>
            <a:pPr marL="355600" indent="-342900">
              <a:buClr>
                <a:srgbClr val="2C7B9F"/>
              </a:buClr>
              <a:buAutoNum type="arabicPeriod" startAt="2"/>
              <a:tabLst>
                <a:tab pos="355600" algn="l"/>
                <a:tab pos="356235" algn="l"/>
              </a:tabLst>
            </a:pPr>
            <a:r>
              <a:rPr spc="-10" dirty="0">
                <a:latin typeface="Verdana"/>
                <a:cs typeface="Verdana"/>
              </a:rPr>
              <a:t>Safe Environment Training and participate in a renewal once every three years.</a:t>
            </a:r>
          </a:p>
          <a:p>
            <a:pPr>
              <a:spcBef>
                <a:spcPts val="30"/>
              </a:spcBef>
              <a:buClr>
                <a:srgbClr val="2C7B9F"/>
              </a:buClr>
              <a:buFont typeface="Calibri"/>
              <a:buAutoNum type="arabicPeriod" startAt="2"/>
            </a:pPr>
            <a:endParaRPr spc="-10" dirty="0">
              <a:latin typeface="Verdana"/>
              <a:cs typeface="Verdana"/>
            </a:endParaRPr>
          </a:p>
          <a:p>
            <a:pPr marL="355600" marR="100965" indent="-342900">
              <a:buClr>
                <a:srgbClr val="2C7B9F"/>
              </a:buClr>
              <a:buAutoNum type="arabicPeriod" startAt="2"/>
              <a:tabLst>
                <a:tab pos="355600" algn="l"/>
                <a:tab pos="356235" algn="l"/>
              </a:tabLst>
            </a:pPr>
            <a:r>
              <a:rPr spc="-10" dirty="0">
                <a:latin typeface="Verdana"/>
                <a:cs typeface="Verdana"/>
              </a:rPr>
              <a:t>Sexual Misconduct Extract Acknowledgement Form submitted to the </a:t>
            </a:r>
            <a:r>
              <a:rPr lang="en-US" spc="-10" dirty="0">
                <a:latin typeface="Verdana"/>
                <a:cs typeface="Verdana"/>
              </a:rPr>
              <a:t>SVDP Rhode Island</a:t>
            </a:r>
            <a:r>
              <a:rPr spc="-10" dirty="0">
                <a:latin typeface="Verdana"/>
                <a:cs typeface="Verdana"/>
              </a:rPr>
              <a:t> at time of hire or volunteering.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85620"/>
          <a:stretch/>
        </p:blipFill>
        <p:spPr>
          <a:xfrm>
            <a:off x="7731110" y="6100190"/>
            <a:ext cx="604838" cy="58206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438400" y="1524000"/>
            <a:ext cx="3576954" cy="1093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39395">
              <a:lnSpc>
                <a:spcPct val="100000"/>
              </a:lnSpc>
              <a:spcBef>
                <a:spcPts val="105"/>
              </a:spcBef>
            </a:pPr>
            <a:r>
              <a:rPr sz="3500" b="0" i="0" spc="-90" dirty="0">
                <a:solidFill>
                  <a:srgbClr val="001F5F"/>
                </a:solidFill>
                <a:latin typeface="Verdana"/>
                <a:cs typeface="Verdana"/>
              </a:rPr>
              <a:t>Protecting </a:t>
            </a:r>
            <a:r>
              <a:rPr sz="3500" b="0" i="0" spc="-65" dirty="0">
                <a:solidFill>
                  <a:srgbClr val="001F5F"/>
                </a:solidFill>
                <a:latin typeface="Verdana"/>
                <a:cs typeface="Verdana"/>
              </a:rPr>
              <a:t>Our  </a:t>
            </a:r>
            <a:r>
              <a:rPr sz="3500" b="0" i="0" spc="-90" dirty="0">
                <a:solidFill>
                  <a:srgbClr val="001F5F"/>
                </a:solidFill>
                <a:latin typeface="Verdana"/>
                <a:cs typeface="Verdana"/>
              </a:rPr>
              <a:t>Children </a:t>
            </a:r>
            <a:r>
              <a:rPr sz="3500" b="0" i="0" dirty="0">
                <a:solidFill>
                  <a:srgbClr val="001F5F"/>
                </a:solidFill>
                <a:latin typeface="Verdana"/>
                <a:cs typeface="Verdana"/>
              </a:rPr>
              <a:t>&amp;</a:t>
            </a:r>
            <a:r>
              <a:rPr sz="3500" b="0" i="0" spc="-415" dirty="0">
                <a:solidFill>
                  <a:srgbClr val="001F5F"/>
                </a:solidFill>
                <a:latin typeface="Verdana"/>
                <a:cs typeface="Verdana"/>
              </a:rPr>
              <a:t> </a:t>
            </a:r>
            <a:r>
              <a:rPr sz="3500" b="0" i="0" spc="-120" dirty="0">
                <a:solidFill>
                  <a:srgbClr val="001F5F"/>
                </a:solidFill>
                <a:latin typeface="Verdana"/>
                <a:cs typeface="Verdana"/>
              </a:rPr>
              <a:t>Youth</a:t>
            </a:r>
            <a:endParaRPr sz="350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33600" y="3276600"/>
            <a:ext cx="437769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solidFill>
                  <a:srgbClr val="523E69"/>
                </a:solidFill>
                <a:latin typeface="Arial"/>
                <a:cs typeface="Arial"/>
              </a:rPr>
              <a:t>Recognizing the</a:t>
            </a:r>
            <a:r>
              <a:rPr sz="3200" b="1" spc="-155" dirty="0">
                <a:solidFill>
                  <a:srgbClr val="523E69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523E69"/>
                </a:solidFill>
                <a:latin typeface="Arial"/>
                <a:cs typeface="Arial"/>
              </a:rPr>
              <a:t>Signs</a:t>
            </a:r>
            <a:endParaRPr sz="3200" dirty="0">
              <a:latin typeface="Arial"/>
              <a:cs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r="85620"/>
          <a:stretch/>
        </p:blipFill>
        <p:spPr>
          <a:xfrm>
            <a:off x="7731110" y="6100190"/>
            <a:ext cx="604838" cy="58206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26894" y="4037838"/>
            <a:ext cx="5913755" cy="1366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200" b="1" i="1" spc="-10" dirty="0">
                <a:solidFill>
                  <a:srgbClr val="2E96B5"/>
                </a:solidFill>
                <a:latin typeface="Verdana-BoldItalic"/>
                <a:cs typeface="Verdana-BoldItalic"/>
              </a:rPr>
              <a:t>What </a:t>
            </a:r>
            <a:r>
              <a:rPr sz="2200" b="1" i="1" spc="-5" dirty="0">
                <a:solidFill>
                  <a:srgbClr val="2E96B5"/>
                </a:solidFill>
                <a:latin typeface="Verdana-BoldItalic"/>
                <a:cs typeface="Verdana-BoldItalic"/>
              </a:rPr>
              <a:t>are </a:t>
            </a:r>
            <a:r>
              <a:rPr sz="2200" b="1" i="1" spc="-10" dirty="0">
                <a:solidFill>
                  <a:srgbClr val="2E96B5"/>
                </a:solidFill>
                <a:latin typeface="Verdana-BoldItalic"/>
                <a:cs typeface="Verdana-BoldItalic"/>
              </a:rPr>
              <a:t>some </a:t>
            </a:r>
            <a:r>
              <a:rPr sz="2200" b="1" i="1" spc="-5" dirty="0">
                <a:solidFill>
                  <a:srgbClr val="2E96B5"/>
                </a:solidFill>
                <a:latin typeface="Verdana-BoldItalic"/>
                <a:cs typeface="Verdana-BoldItalic"/>
              </a:rPr>
              <a:t>of </a:t>
            </a:r>
            <a:r>
              <a:rPr sz="2200" b="1" i="1" spc="-10" dirty="0">
                <a:solidFill>
                  <a:srgbClr val="2E96B5"/>
                </a:solidFill>
                <a:latin typeface="Verdana-BoldItalic"/>
                <a:cs typeface="Verdana-BoldItalic"/>
              </a:rPr>
              <a:t>the Signs and  Symptoms </a:t>
            </a:r>
            <a:r>
              <a:rPr sz="2200" b="1" i="1" spc="-5" dirty="0">
                <a:solidFill>
                  <a:srgbClr val="2E96B5"/>
                </a:solidFill>
                <a:latin typeface="Verdana-BoldItalic"/>
                <a:cs typeface="Verdana-BoldItalic"/>
              </a:rPr>
              <a:t>of </a:t>
            </a:r>
            <a:r>
              <a:rPr sz="2200" b="1" i="1" spc="-10" dirty="0">
                <a:solidFill>
                  <a:srgbClr val="2E96B5"/>
                </a:solidFill>
                <a:latin typeface="Verdana-BoldItalic"/>
                <a:cs typeface="Verdana-BoldItalic"/>
              </a:rPr>
              <a:t>Abuse </a:t>
            </a:r>
            <a:r>
              <a:rPr sz="2200" b="1" i="1" spc="-5" dirty="0">
                <a:solidFill>
                  <a:srgbClr val="2E96B5"/>
                </a:solidFill>
                <a:latin typeface="Verdana-BoldItalic"/>
                <a:cs typeface="Verdana-BoldItalic"/>
              </a:rPr>
              <a:t>that I </a:t>
            </a:r>
            <a:r>
              <a:rPr sz="2200" b="1" i="1" spc="-10" dirty="0">
                <a:solidFill>
                  <a:srgbClr val="2E96B5"/>
                </a:solidFill>
                <a:latin typeface="Verdana-BoldItalic"/>
                <a:cs typeface="Verdana-BoldItalic"/>
              </a:rPr>
              <a:t>ought </a:t>
            </a:r>
            <a:r>
              <a:rPr sz="2200" b="1" i="1" spc="-5" dirty="0">
                <a:solidFill>
                  <a:srgbClr val="2E96B5"/>
                </a:solidFill>
                <a:latin typeface="Verdana-BoldItalic"/>
                <a:cs typeface="Verdana-BoldItalic"/>
              </a:rPr>
              <a:t>to  watch </a:t>
            </a:r>
            <a:r>
              <a:rPr sz="2200" b="1" i="1" spc="-10" dirty="0">
                <a:solidFill>
                  <a:srgbClr val="2E96B5"/>
                </a:solidFill>
                <a:latin typeface="Verdana-BoldItalic"/>
                <a:cs typeface="Verdana-BoldItalic"/>
              </a:rPr>
              <a:t>for </a:t>
            </a:r>
            <a:r>
              <a:rPr sz="2200" b="1" i="1" spc="-5" dirty="0">
                <a:solidFill>
                  <a:srgbClr val="2E96B5"/>
                </a:solidFill>
                <a:latin typeface="Verdana-BoldItalic"/>
                <a:cs typeface="Verdana-BoldItalic"/>
              </a:rPr>
              <a:t>if I </a:t>
            </a:r>
            <a:r>
              <a:rPr sz="2200" b="1" i="1" spc="-10" dirty="0">
                <a:solidFill>
                  <a:srgbClr val="2E96B5"/>
                </a:solidFill>
                <a:latin typeface="Verdana-BoldItalic"/>
                <a:cs typeface="Verdana-BoldItalic"/>
              </a:rPr>
              <a:t>suspect </a:t>
            </a:r>
            <a:r>
              <a:rPr sz="2200" b="1" i="1" spc="-5" dirty="0">
                <a:solidFill>
                  <a:srgbClr val="2E96B5"/>
                </a:solidFill>
                <a:latin typeface="Verdana-BoldItalic"/>
                <a:cs typeface="Verdana-BoldItalic"/>
              </a:rPr>
              <a:t>a </a:t>
            </a:r>
            <a:r>
              <a:rPr sz="2200" b="1" i="1" spc="-10" dirty="0">
                <a:solidFill>
                  <a:srgbClr val="2E96B5"/>
                </a:solidFill>
                <a:latin typeface="Verdana-BoldItalic"/>
                <a:cs typeface="Verdana-BoldItalic"/>
              </a:rPr>
              <a:t>child or youth  has </a:t>
            </a:r>
            <a:r>
              <a:rPr sz="2200" b="1" i="1" spc="-5" dirty="0">
                <a:solidFill>
                  <a:srgbClr val="2E96B5"/>
                </a:solidFill>
                <a:latin typeface="Verdana-BoldItalic"/>
                <a:cs typeface="Verdana-BoldItalic"/>
              </a:rPr>
              <a:t>been </a:t>
            </a:r>
            <a:r>
              <a:rPr sz="2200" b="1" i="1" spc="-10" dirty="0">
                <a:solidFill>
                  <a:srgbClr val="2E96B5"/>
                </a:solidFill>
                <a:latin typeface="Verdana-BoldItalic"/>
                <a:cs typeface="Verdana-BoldItalic"/>
              </a:rPr>
              <a:t>or </a:t>
            </a:r>
            <a:r>
              <a:rPr sz="2200" b="1" i="1" spc="-5" dirty="0">
                <a:solidFill>
                  <a:srgbClr val="2E96B5"/>
                </a:solidFill>
                <a:latin typeface="Verdana-BoldItalic"/>
                <a:cs typeface="Verdana-BoldItalic"/>
              </a:rPr>
              <a:t>is being</a:t>
            </a:r>
            <a:r>
              <a:rPr sz="2200" b="1" i="1" spc="-30" dirty="0">
                <a:solidFill>
                  <a:srgbClr val="2E96B5"/>
                </a:solidFill>
                <a:latin typeface="Verdana-BoldItalic"/>
                <a:cs typeface="Verdana-BoldItalic"/>
              </a:rPr>
              <a:t> </a:t>
            </a:r>
            <a:r>
              <a:rPr sz="2200" b="1" i="1" spc="-10" dirty="0">
                <a:solidFill>
                  <a:srgbClr val="2E96B5"/>
                </a:solidFill>
                <a:latin typeface="Verdana-BoldItalic"/>
                <a:cs typeface="Verdana-BoldItalic"/>
              </a:rPr>
              <a:t>abused?</a:t>
            </a:r>
            <a:endParaRPr sz="2200" dirty="0">
              <a:latin typeface="Verdana-BoldItalic"/>
              <a:cs typeface="Verdana-BoldItal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35508" y="3037332"/>
            <a:ext cx="3848100" cy="25450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0748" y="533400"/>
            <a:ext cx="3817620" cy="2514600"/>
          </a:xfrm>
          <a:custGeom>
            <a:avLst/>
            <a:gdLst/>
            <a:ahLst/>
            <a:cxnLst/>
            <a:rect l="l" t="t" r="r" b="b"/>
            <a:pathLst>
              <a:path w="3817620" h="2514600">
                <a:moveTo>
                  <a:pt x="3601466" y="0"/>
                </a:moveTo>
                <a:lnTo>
                  <a:pt x="216103" y="0"/>
                </a:lnTo>
                <a:lnTo>
                  <a:pt x="166551" y="5708"/>
                </a:lnTo>
                <a:lnTo>
                  <a:pt x="121064" y="21969"/>
                </a:lnTo>
                <a:lnTo>
                  <a:pt x="80939" y="47486"/>
                </a:lnTo>
                <a:lnTo>
                  <a:pt x="47474" y="80960"/>
                </a:lnTo>
                <a:lnTo>
                  <a:pt x="21964" y="121094"/>
                </a:lnTo>
                <a:lnTo>
                  <a:pt x="5707" y="166591"/>
                </a:lnTo>
                <a:lnTo>
                  <a:pt x="0" y="216153"/>
                </a:lnTo>
                <a:lnTo>
                  <a:pt x="0" y="2298446"/>
                </a:lnTo>
                <a:lnTo>
                  <a:pt x="5707" y="2348008"/>
                </a:lnTo>
                <a:lnTo>
                  <a:pt x="21964" y="2393505"/>
                </a:lnTo>
                <a:lnTo>
                  <a:pt x="47474" y="2433639"/>
                </a:lnTo>
                <a:lnTo>
                  <a:pt x="80939" y="2467113"/>
                </a:lnTo>
                <a:lnTo>
                  <a:pt x="121064" y="2492630"/>
                </a:lnTo>
                <a:lnTo>
                  <a:pt x="166551" y="2508891"/>
                </a:lnTo>
                <a:lnTo>
                  <a:pt x="216103" y="2514600"/>
                </a:lnTo>
                <a:lnTo>
                  <a:pt x="3601466" y="2514600"/>
                </a:lnTo>
                <a:lnTo>
                  <a:pt x="3651028" y="2508891"/>
                </a:lnTo>
                <a:lnTo>
                  <a:pt x="3696525" y="2492630"/>
                </a:lnTo>
                <a:lnTo>
                  <a:pt x="3736659" y="2467113"/>
                </a:lnTo>
                <a:lnTo>
                  <a:pt x="3770133" y="2433639"/>
                </a:lnTo>
                <a:lnTo>
                  <a:pt x="3795650" y="2393505"/>
                </a:lnTo>
                <a:lnTo>
                  <a:pt x="3811911" y="2348008"/>
                </a:lnTo>
                <a:lnTo>
                  <a:pt x="3817619" y="2298446"/>
                </a:lnTo>
                <a:lnTo>
                  <a:pt x="3817619" y="216153"/>
                </a:lnTo>
                <a:lnTo>
                  <a:pt x="3811911" y="166591"/>
                </a:lnTo>
                <a:lnTo>
                  <a:pt x="3795650" y="121094"/>
                </a:lnTo>
                <a:lnTo>
                  <a:pt x="3770133" y="80960"/>
                </a:lnTo>
                <a:lnTo>
                  <a:pt x="3736659" y="47486"/>
                </a:lnTo>
                <a:lnTo>
                  <a:pt x="3696525" y="21969"/>
                </a:lnTo>
                <a:lnTo>
                  <a:pt x="3651028" y="5708"/>
                </a:lnTo>
                <a:lnTo>
                  <a:pt x="3601466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0748" y="533400"/>
            <a:ext cx="3817619" cy="2514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r="85620"/>
          <a:stretch/>
        </p:blipFill>
        <p:spPr>
          <a:xfrm>
            <a:off x="7731110" y="6100190"/>
            <a:ext cx="604838" cy="5820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F2F9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</TotalTime>
  <Words>1800</Words>
  <Application>Microsoft Macintosh PowerPoint</Application>
  <PresentationFormat>On-screen Show (4:3)</PresentationFormat>
  <Paragraphs>243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Protecting Our Children &amp; Youth</vt:lpstr>
      <vt:lpstr>What is in Place in Our SVDP Organization to Protect  Children?</vt:lpstr>
      <vt:lpstr>To participate in programs with children and youth, you are required to fulfill the screening procedures  for SVDP Rhode Island personnel and volunteers</vt:lpstr>
      <vt:lpstr>Important Do’s and Don’ts in Protecting our Children</vt:lpstr>
      <vt:lpstr>PowerPoint Presentation</vt:lpstr>
      <vt:lpstr>… and remember these as well</vt:lpstr>
      <vt:lpstr>Review:</vt:lpstr>
      <vt:lpstr>Protecting Our  Children &amp; Youth</vt:lpstr>
      <vt:lpstr>PowerPoint Presentation</vt:lpstr>
      <vt:lpstr>The first step in helping abused or  neglected children:</vt:lpstr>
      <vt:lpstr>Definition</vt:lpstr>
      <vt:lpstr>Types of abuse:</vt:lpstr>
      <vt:lpstr> Types of abuse:</vt:lpstr>
      <vt:lpstr>Signs often associated with particular types  of child abuse and neglect.</vt:lpstr>
      <vt:lpstr>The Child:</vt:lpstr>
      <vt:lpstr>Consider the possibility of physical abuse when the child:</vt:lpstr>
      <vt:lpstr>Consider the possibility of neglect when the child:</vt:lpstr>
      <vt:lpstr>Consider the possibility of sexual abuse when the child</vt:lpstr>
      <vt:lpstr>Consider the possibility of emotional  maltreatment when the child:</vt:lpstr>
      <vt:lpstr>Talking about it</vt:lpstr>
      <vt:lpstr>Mandated Reporting Law</vt:lpstr>
      <vt:lpstr>PowerPoint Presentation</vt:lpstr>
      <vt:lpstr>It is SVDP Rhode Island policy that sexual misconduct or the  failure to report an observation or complaint of  sexual misconduct is a violation of an employee’s  obligations of employment and one’s commitment to Christian service.</vt:lpstr>
      <vt:lpstr>A report of the observation or complaint shall  be made immediately to:</vt:lpstr>
      <vt:lpstr>How Do I Recognize Predatory Adults?</vt:lpstr>
      <vt:lpstr>Indicators of Possible Predatory Behavior in Adults</vt:lpstr>
      <vt:lpstr>Indicators con’t.</vt:lpstr>
      <vt:lpstr>Circle of Grace Safe Environment Training tor our Youth</vt:lpstr>
      <vt:lpstr>Circle of Grace Prayer</vt:lpstr>
      <vt:lpstr>Circle of Grace</vt:lpstr>
      <vt:lpstr>Investigations and Outreach</vt:lpstr>
      <vt:lpstr>Diocese of Providence: www.dioceseofprovidence.org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RHODE ISLAND LAWS REGARDING CHILD ABUSE</dc:title>
  <dc:creator>Compaq Customer</dc:creator>
  <cp:lastModifiedBy>Mark Gordon</cp:lastModifiedBy>
  <cp:revision>16</cp:revision>
  <dcterms:created xsi:type="dcterms:W3CDTF">2017-08-22T21:44:53Z</dcterms:created>
  <dcterms:modified xsi:type="dcterms:W3CDTF">2017-09-13T16:31:37Z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2016-02-01T00:00:00Z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2017-08-23T00:00:00Z</vt:filetime>
  </property>
</Properties>
</file>